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Roboto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Roboto-italic.fntdata"/><Relationship Id="rId21" Type="http://schemas.openxmlformats.org/officeDocument/2006/relationships/slide" Target="slides/slide16.xml"/><Relationship Id="rId43" Type="http://schemas.openxmlformats.org/officeDocument/2006/relationships/font" Target="fonts/Robot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deae72ea6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deae72ea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deae72ea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deae72ea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deae72ea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deae72ea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deae72ea6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deae72ea6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deae72ea6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deae72ea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deae72ea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deae72ea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deae72ea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deae72ea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deae72ea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deae72ea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deae72ea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deae72ea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2b55793a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2b55793a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6690d5db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6690d5db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2b55793ab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2b55793a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2b55793ab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2b55793a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2b55793a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2b55793a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da5314e3e_1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da5314e3e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2b55793a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2b55793a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2b55793a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2b55793a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2b55793a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2b55793a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2b55793ab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2b55793ab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2b55793a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2b55793a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2b55793ab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2b55793ab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2b55793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2b55793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2b55793a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2b55793a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2b55793a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2b55793a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2b55793ab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52b55793a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2b55793a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2b55793a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deae72ea6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deae72ea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deae72e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deae72e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deae72ea6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6deae72ea6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2b55793a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2b55793a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2b55793a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2b55793a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de810937b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de810937b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6690d5db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6690d5db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deae72ea6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deae72ea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deae72ea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deae72ea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bit.ly/sidn-gand-solutio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bit.ly/sidn-gandissec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 and Representations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SIDN: An IAP Practicum 2020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Bau, Anthony Bau, </a:t>
            </a:r>
            <a:r>
              <a:rPr lang="en"/>
              <a:t>Yonatan Belinkov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471913" y="19622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Exercise 2.</a:t>
            </a:r>
            <a:r>
              <a:rPr lang="en"/>
              <a:t> What is represented?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Run the segmentations.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 any of the channels correlate with concepts meaningful to a person?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Remember the GAN is trained without supervision of labels.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(5 minutes)</a:t>
            </a:r>
            <a:endParaRPr/>
          </a:p>
        </p:txBody>
      </p:sp>
      <p:sp>
        <p:nvSpPr>
          <p:cNvPr id="149" name="Google Shape;149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 lab e</a:t>
            </a:r>
            <a:r>
              <a:rPr lang="en"/>
              <a:t>xercise 2.</a:t>
            </a: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http://bit.ly/sidn-gandissect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471913" y="19622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Correlations with segmented concepts.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r>
              <a:rPr lang="en"/>
              <a:t>How else can we test the representations of concepts?</a:t>
            </a:r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588" y="3350063"/>
            <a:ext cx="732472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2.  What is represented?</a:t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700" y="2328600"/>
            <a:ext cx="7286625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http://bit.ly/sidn-gandissect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471913" y="19622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Exercise 3.</a:t>
            </a:r>
            <a:r>
              <a:rPr lang="en"/>
              <a:t>  Test causal relationships.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a unit correlates with Q, can it alter the concept Q in the output?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Goal: test the boundaries of causal relationships.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(5 minutes)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 lab exercise 3</a:t>
            </a:r>
            <a:endParaRPr/>
          </a:p>
        </p:txBody>
      </p:sp>
      <p:sp>
        <p:nvSpPr>
          <p:cNvPr id="166" name="Google Shape;166;p24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http://bit.ly/sidn-gandissect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3: Testing causal relationships</a:t>
            </a:r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225" y="214525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1425" y="214525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4625" y="214525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http://bit.ly/sidn-gandissect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1364375" y="4608100"/>
            <a:ext cx="1141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Generated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3890850" y="4608100"/>
            <a:ext cx="13842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Tree units off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6531725" y="4608100"/>
            <a:ext cx="13842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Tree units 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471913" y="19622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Exercise 4</a:t>
            </a:r>
            <a:r>
              <a:rPr lang="en"/>
              <a:t>: Comparing different objects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are objects such as doors or domes represented?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Goal: causal experiments on the representations of different visual objects.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(5 minutes)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 lab e</a:t>
            </a:r>
            <a:r>
              <a:rPr lang="en"/>
              <a:t>xercise 4</a:t>
            </a:r>
            <a:endParaRPr/>
          </a:p>
        </p:txBody>
      </p:sp>
      <p:sp>
        <p:nvSpPr>
          <p:cNvPr id="185" name="Google Shape;185;p26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http://bit.ly/sidn-gandissect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4: Comparing different objects</a:t>
            </a:r>
            <a:endParaRPr/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525" y="214462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6500" y="214462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0475" y="2144625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http://bit.ly/sidn-gandissect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 lab exercise 5</a:t>
            </a:r>
            <a:endParaRPr/>
          </a:p>
        </p:txBody>
      </p:sp>
      <p:sp>
        <p:nvSpPr>
          <p:cNvPr id="200" name="Google Shape;200;p28"/>
          <p:cNvSpPr txBox="1"/>
          <p:nvPr>
            <p:ph idx="1" type="body"/>
          </p:nvPr>
        </p:nvSpPr>
        <p:spPr>
          <a:xfrm>
            <a:off x="471913" y="19622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Exercise 5</a:t>
            </a:r>
            <a:r>
              <a:rPr lang="en"/>
              <a:t>.  Compare the content in different layers and models.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Goal: find if different types of concepts are represented in different layers.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(5 minutes.)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http://bit.ly/sidn-gandissect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Exercise 5: comparing layers</a:t>
            </a:r>
            <a:endParaRPr/>
          </a:p>
        </p:txBody>
      </p:sp>
      <p:pic>
        <p:nvPicPr>
          <p:cNvPr id="207" name="Google Shape;207;p29"/>
          <p:cNvPicPr preferRelativeResize="0"/>
          <p:nvPr/>
        </p:nvPicPr>
        <p:blipFill rotWithShape="1">
          <a:blip r:embed="rId3">
            <a:alphaModFix/>
          </a:blip>
          <a:srcRect b="17416" l="0" r="0" t="0"/>
          <a:stretch/>
        </p:blipFill>
        <p:spPr>
          <a:xfrm>
            <a:off x="1075950" y="1767025"/>
            <a:ext cx="6891950" cy="3376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/>
          <p:nvPr/>
        </p:nvSpPr>
        <p:spPr>
          <a:xfrm>
            <a:off x="4425625" y="3271100"/>
            <a:ext cx="3563400" cy="85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4631375" y="1738125"/>
            <a:ext cx="3357600" cy="174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9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http://bit.ly/sidn-gandissect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another model (classifier)</a:t>
            </a:r>
            <a:endParaRPr/>
          </a:p>
        </p:txBody>
      </p:sp>
      <p:pic>
        <p:nvPicPr>
          <p:cNvPr id="216" name="Google Shape;216;p30"/>
          <p:cNvPicPr preferRelativeResize="0"/>
          <p:nvPr/>
        </p:nvPicPr>
        <p:blipFill rotWithShape="1">
          <a:blip r:embed="rId3">
            <a:alphaModFix/>
          </a:blip>
          <a:srcRect b="15959" l="0" r="0" t="0"/>
          <a:stretch/>
        </p:blipFill>
        <p:spPr>
          <a:xfrm>
            <a:off x="1016750" y="1764050"/>
            <a:ext cx="6993698" cy="33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0"/>
          <p:cNvSpPr/>
          <p:nvPr/>
        </p:nvSpPr>
        <p:spPr>
          <a:xfrm>
            <a:off x="5230550" y="2865200"/>
            <a:ext cx="2650500" cy="85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0"/>
          <p:cNvSpPr/>
          <p:nvPr/>
        </p:nvSpPr>
        <p:spPr>
          <a:xfrm>
            <a:off x="4652850" y="1764050"/>
            <a:ext cx="3357600" cy="174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0"/>
          <p:cNvSpPr/>
          <p:nvPr/>
        </p:nvSpPr>
        <p:spPr>
          <a:xfrm>
            <a:off x="5577275" y="3027325"/>
            <a:ext cx="2433300" cy="85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0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http://bit.ly/sidn-gandissect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 lab: solutions</a:t>
            </a:r>
            <a:endParaRPr/>
          </a:p>
        </p:txBody>
      </p:sp>
      <p:sp>
        <p:nvSpPr>
          <p:cNvPr id="226" name="Google Shape;226;p3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bit.ly/sidn-gand-solution</a:t>
            </a:r>
            <a:endParaRPr sz="3600"/>
          </a:p>
        </p:txBody>
      </p:sp>
      <p:sp>
        <p:nvSpPr>
          <p:cNvPr id="227" name="Google Shape;227;p31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http://bit.ly/sidn-gandissect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explanations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far we have focused on explaining decisions: why does a model makes a certain prediction on one instance?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class is about explaining models: what does a model learn after it is trained?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These are global explanations, pertaining to full models or model components and representations.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Language: probing classifiers</a:t>
            </a:r>
            <a:endParaRPr/>
          </a:p>
        </p:txBody>
      </p:sp>
      <p:sp>
        <p:nvSpPr>
          <p:cNvPr id="233" name="Google Shape;233;p3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Q: a linguistic property. We will focus on the part of speech of every word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pronoun  verb   pronoun   det	noun</a:t>
            </a:r>
            <a:br>
              <a:rPr lang="en"/>
            </a:br>
            <a:r>
              <a:rPr lang="en"/>
              <a:t>			</a:t>
            </a:r>
            <a:r>
              <a:rPr b="1" i="1" lang="en"/>
              <a:t>She		  gave   	       me	            a	        raise</a:t>
            </a:r>
            <a:endParaRPr b="1"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R: word representations from a pre-trained language model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f: R → Q</a:t>
            </a:r>
            <a:r>
              <a:rPr lang="en"/>
              <a:t>: the probing classifier, such as a linear classifier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Language: probing classifiers</a:t>
            </a:r>
            <a:endParaRPr/>
          </a:p>
        </p:txBody>
      </p:sp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use BERT as our representation </a:t>
            </a:r>
            <a:r>
              <a:rPr i="1" lang="en"/>
              <a:t>R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deep </a:t>
            </a:r>
            <a:r>
              <a:rPr lang="en"/>
              <a:t>transformer language model</a:t>
            </a:r>
            <a:r>
              <a:rPr lang="en"/>
              <a:t> that achieved </a:t>
            </a:r>
            <a:br>
              <a:rPr lang="en"/>
            </a:br>
            <a:r>
              <a:rPr lang="en"/>
              <a:t>state-of-the-art results in many NLP tasks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BERT is trained to “fill in the blank”: </a:t>
            </a:r>
            <a:endParaRPr/>
          </a:p>
        </p:txBody>
      </p:sp>
      <p:sp>
        <p:nvSpPr>
          <p:cNvPr id="240" name="Google Shape;240;p33"/>
          <p:cNvSpPr txBox="1"/>
          <p:nvPr/>
        </p:nvSpPr>
        <p:spPr>
          <a:xfrm>
            <a:off x="5467500" y="4692900"/>
            <a:ext cx="36765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[Figure: http://jalammar.github.io/illustrated-bert/]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1" name="Google Shape;2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425" y="3327550"/>
            <a:ext cx="2766225" cy="14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 txBox="1"/>
          <p:nvPr/>
        </p:nvSpPr>
        <p:spPr>
          <a:xfrm>
            <a:off x="402250" y="3850075"/>
            <a:ext cx="28017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She &lt;MASK&gt; me a raise</a:t>
            </a:r>
            <a:endParaRPr/>
          </a:p>
        </p:txBody>
      </p:sp>
      <p:sp>
        <p:nvSpPr>
          <p:cNvPr id="243" name="Google Shape;243;p33"/>
          <p:cNvSpPr/>
          <p:nvPr/>
        </p:nvSpPr>
        <p:spPr>
          <a:xfrm rot="5400000">
            <a:off x="3503350" y="3684286"/>
            <a:ext cx="354600" cy="801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368050" y="3655261"/>
            <a:ext cx="354600" cy="801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3"/>
          <p:cNvSpPr txBox="1"/>
          <p:nvPr/>
        </p:nvSpPr>
        <p:spPr>
          <a:xfrm>
            <a:off x="7639700" y="3765875"/>
            <a:ext cx="13518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gave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Language: probing classifiers</a:t>
            </a:r>
            <a:endParaRPr/>
          </a:p>
        </p:txBody>
      </p:sp>
      <p:sp>
        <p:nvSpPr>
          <p:cNvPr id="251" name="Google Shape;251;p3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We’ll analyze BERT-base: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12 layers</a:t>
            </a:r>
            <a:br>
              <a:rPr lang="en"/>
            </a:br>
            <a:r>
              <a:rPr lang="en"/>
              <a:t>768 hidden dims</a:t>
            </a:r>
            <a:br>
              <a:rPr lang="en"/>
            </a:br>
            <a:r>
              <a:rPr lang="en"/>
              <a:t>12 attention heads</a:t>
            </a:r>
            <a:br>
              <a:rPr lang="en"/>
            </a:br>
            <a:r>
              <a:rPr lang="en"/>
              <a:t>110M total parameters</a:t>
            </a:r>
            <a:endParaRPr/>
          </a:p>
        </p:txBody>
      </p:sp>
      <p:pic>
        <p:nvPicPr>
          <p:cNvPr id="252" name="Google Shape;25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200" y="1800175"/>
            <a:ext cx="4305575" cy="27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 txBox="1"/>
          <p:nvPr/>
        </p:nvSpPr>
        <p:spPr>
          <a:xfrm>
            <a:off x="5309975" y="4589175"/>
            <a:ext cx="36765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[Figure: http://jalammar.github.io/illustrated-bert/]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lab</a:t>
            </a:r>
            <a:endParaRPr/>
          </a:p>
        </p:txBody>
      </p:sp>
      <p:sp>
        <p:nvSpPr>
          <p:cNvPr id="259" name="Google Shape;259;p35"/>
          <p:cNvSpPr txBox="1"/>
          <p:nvPr>
            <p:ph idx="1" type="body"/>
          </p:nvPr>
        </p:nvSpPr>
        <p:spPr>
          <a:xfrm>
            <a:off x="675175" y="19089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bit.ly/sidn-probe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bit.ly/sidn-probe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lab: Exercise 1</a:t>
            </a:r>
            <a:endParaRPr/>
          </a:p>
        </p:txBody>
      </p:sp>
      <p:sp>
        <p:nvSpPr>
          <p:cNvPr id="266" name="Google Shape;266;p3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Exercise 1</a:t>
            </a:r>
            <a:r>
              <a:rPr lang="en"/>
              <a:t>: Training</a:t>
            </a:r>
            <a:r>
              <a:rPr lang="en"/>
              <a:t> a probing classifier </a:t>
            </a:r>
            <a:r>
              <a:rPr i="1" lang="en"/>
              <a:t>f</a:t>
            </a:r>
            <a:r>
              <a:rPr lang="en"/>
              <a:t> on part-of-speech (POS) tagging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Run the notebook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Observe the resulting accuracy.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does it mean? </a:t>
            </a:r>
            <a:endParaRPr/>
          </a:p>
        </p:txBody>
      </p:sp>
      <p:sp>
        <p:nvSpPr>
          <p:cNvPr id="267" name="Google Shape;267;p36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bit.ly/sidn-probe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lab: Exercise 1</a:t>
            </a:r>
            <a:endParaRPr/>
          </a:p>
        </p:txBody>
      </p:sp>
      <p:sp>
        <p:nvSpPr>
          <p:cNvPr id="273" name="Google Shape;273;p3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Exercise 1</a:t>
            </a:r>
            <a:r>
              <a:rPr lang="en"/>
              <a:t>: Training a probing classifier </a:t>
            </a:r>
            <a:r>
              <a:rPr i="1" lang="en"/>
              <a:t>f</a:t>
            </a:r>
            <a:r>
              <a:rPr lang="en"/>
              <a:t> on part-of-speech (POS) tagging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Run the notebook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Observe the resulting accuracy. </a:t>
            </a:r>
            <a:r>
              <a:rPr b="1" lang="en"/>
              <a:t>Test accuracy: 91.7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does it mean? </a:t>
            </a:r>
            <a:endParaRPr/>
          </a:p>
        </p:txBody>
      </p:sp>
      <p:sp>
        <p:nvSpPr>
          <p:cNvPr id="274" name="Google Shape;274;p37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bit.ly/sidn-probe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lab: Exercise 2</a:t>
            </a:r>
            <a:endParaRPr/>
          </a:p>
        </p:txBody>
      </p:sp>
      <p:sp>
        <p:nvSpPr>
          <p:cNvPr id="280" name="Google Shape;280;p3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Exercise 2</a:t>
            </a:r>
            <a:r>
              <a:rPr lang="en"/>
              <a:t>: Compare representations </a:t>
            </a:r>
            <a:r>
              <a:rPr i="1" lang="en"/>
              <a:t>R</a:t>
            </a:r>
            <a:r>
              <a:rPr lang="en"/>
              <a:t> at different layers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Implement a separate probing experiment for each layer in BERT.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Compare the POS accuracies from different </a:t>
            </a:r>
            <a:br>
              <a:rPr lang="en"/>
            </a:br>
            <a:r>
              <a:rPr lang="en"/>
              <a:t>layers.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 they tell us about what BERT </a:t>
            </a:r>
            <a:br>
              <a:rPr lang="en"/>
            </a:br>
            <a:r>
              <a:rPr lang="en"/>
              <a:t>learns about language? </a:t>
            </a:r>
            <a:endParaRPr/>
          </a:p>
        </p:txBody>
      </p:sp>
      <p:sp>
        <p:nvSpPr>
          <p:cNvPr id="281" name="Google Shape;281;p38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bit.ly/sidn-probe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lab: Exercise 2</a:t>
            </a:r>
            <a:endParaRPr/>
          </a:p>
        </p:txBody>
      </p:sp>
      <p:sp>
        <p:nvSpPr>
          <p:cNvPr id="287" name="Google Shape;287;p3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Exercise 2</a:t>
            </a:r>
            <a:r>
              <a:rPr lang="en"/>
              <a:t>: Compare representations </a:t>
            </a:r>
            <a:r>
              <a:rPr i="1" lang="en"/>
              <a:t>R</a:t>
            </a:r>
            <a:r>
              <a:rPr lang="en"/>
              <a:t> at different layers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Implement a separate probing experiment for each layer in BERT.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Compare the POS accuracies from different </a:t>
            </a:r>
            <a:br>
              <a:rPr lang="en"/>
            </a:br>
            <a:r>
              <a:rPr lang="en"/>
              <a:t>layers.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 they tell us about what BERT </a:t>
            </a:r>
            <a:br>
              <a:rPr lang="en"/>
            </a:br>
            <a:r>
              <a:rPr lang="en"/>
              <a:t>learns about language? </a:t>
            </a:r>
            <a:endParaRPr/>
          </a:p>
        </p:txBody>
      </p:sp>
      <p:sp>
        <p:nvSpPr>
          <p:cNvPr id="288" name="Google Shape;288;p39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bit.ly/sidn-probe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289" name="Google Shape;2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9250" y="2943488"/>
            <a:ext cx="342900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lab: Exercise 3</a:t>
            </a:r>
            <a:endParaRPr/>
          </a:p>
        </p:txBody>
      </p:sp>
      <p:sp>
        <p:nvSpPr>
          <p:cNvPr id="295" name="Google Shape;295;p4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Exercise 3</a:t>
            </a:r>
            <a:r>
              <a:rPr lang="en"/>
              <a:t>: Compare different probing models </a:t>
            </a:r>
            <a:r>
              <a:rPr i="1" lang="en"/>
              <a:t>f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Implement a non-linear probing classifier.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Compare the POS accuracies from different </a:t>
            </a:r>
            <a:br>
              <a:rPr lang="en"/>
            </a:br>
            <a:r>
              <a:rPr lang="en"/>
              <a:t>layers with different classifiers.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 they tell us about what BERT </a:t>
            </a:r>
            <a:br>
              <a:rPr lang="en"/>
            </a:br>
            <a:r>
              <a:rPr lang="en"/>
              <a:t>learns about language? </a:t>
            </a:r>
            <a:endParaRPr/>
          </a:p>
        </p:txBody>
      </p:sp>
      <p:sp>
        <p:nvSpPr>
          <p:cNvPr id="296" name="Google Shape;296;p40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bit.ly/sidn-probe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lab: Exercise 3</a:t>
            </a:r>
            <a:endParaRPr/>
          </a:p>
        </p:txBody>
      </p:sp>
      <p:sp>
        <p:nvSpPr>
          <p:cNvPr id="302" name="Google Shape;302;p4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Exercise 3</a:t>
            </a:r>
            <a:r>
              <a:rPr lang="en"/>
              <a:t>: Compare different probing models </a:t>
            </a:r>
            <a:r>
              <a:rPr i="1" lang="en"/>
              <a:t>f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Implement a non-linear probing classifier.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Compare the POS accuracies from different </a:t>
            </a:r>
            <a:br>
              <a:rPr lang="en"/>
            </a:br>
            <a:r>
              <a:rPr lang="en"/>
              <a:t>layers with different classifiers.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 they tell us about what BERT </a:t>
            </a:r>
            <a:br>
              <a:rPr lang="en"/>
            </a:br>
            <a:r>
              <a:rPr lang="en"/>
              <a:t>learns about language? </a:t>
            </a:r>
            <a:endParaRPr/>
          </a:p>
        </p:txBody>
      </p:sp>
      <p:sp>
        <p:nvSpPr>
          <p:cNvPr id="303" name="Google Shape;303;p41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bit.ly/sidn-probe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304" name="Google Shape;30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750" y="2667951"/>
            <a:ext cx="3680825" cy="22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deep learning took over, we used to have feature-engineered models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vision: wavelets, Gabor filters, SIFT and HOG patterns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language: </a:t>
            </a:r>
            <a:r>
              <a:rPr lang="en"/>
              <a:t>parts of speech, </a:t>
            </a:r>
            <a:r>
              <a:rPr lang="en"/>
              <a:t>morphology, syntax, semantics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Now we have end-to-end networks trained on input-output pairs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Do all these features emerge naturally in networks?  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60189" l="0" r="0" t="0"/>
          <a:stretch/>
        </p:blipFill>
        <p:spPr>
          <a:xfrm>
            <a:off x="6322525" y="2383500"/>
            <a:ext cx="2215750" cy="5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9450" y="3017675"/>
            <a:ext cx="1995000" cy="5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6061175" y="4438925"/>
            <a:ext cx="27234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[Figure: universaldependencies.org]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lab: Exercise 4</a:t>
            </a:r>
            <a:endParaRPr/>
          </a:p>
        </p:txBody>
      </p:sp>
      <p:sp>
        <p:nvSpPr>
          <p:cNvPr id="310" name="Google Shape;310;p4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Exercise 4</a:t>
            </a:r>
            <a:r>
              <a:rPr lang="en"/>
              <a:t>: Control checks for probing classifiers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Implement a control experiment: predict random labels.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Calculate the selectivity per layer, defined as the </a:t>
            </a:r>
            <a:br>
              <a:rPr lang="en"/>
            </a:br>
            <a:r>
              <a:rPr lang="en"/>
              <a:t>difference between real and control accuracies.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 the</a:t>
            </a:r>
            <a:r>
              <a:rPr lang="en"/>
              <a:t>y</a:t>
            </a:r>
            <a:r>
              <a:rPr lang="en"/>
              <a:t> tell us about what BERT learns </a:t>
            </a:r>
            <a:br>
              <a:rPr lang="en"/>
            </a:br>
            <a:r>
              <a:rPr lang="en"/>
              <a:t>about language? </a:t>
            </a:r>
            <a:endParaRPr/>
          </a:p>
        </p:txBody>
      </p:sp>
      <p:sp>
        <p:nvSpPr>
          <p:cNvPr id="311" name="Google Shape;311;p42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bit.ly/sidn-probe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lab: Exercise 4</a:t>
            </a:r>
            <a:endParaRPr/>
          </a:p>
        </p:txBody>
      </p:sp>
      <p:sp>
        <p:nvSpPr>
          <p:cNvPr id="317" name="Google Shape;317;p4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Exercise 4</a:t>
            </a:r>
            <a:r>
              <a:rPr lang="en"/>
              <a:t>: Control checks for probing classifiers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Implement a control experiment: predict random labels.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Calculate the selectivity per layer, defined as the </a:t>
            </a:r>
            <a:br>
              <a:rPr lang="en"/>
            </a:br>
            <a:r>
              <a:rPr lang="en"/>
              <a:t>difference between real and control accuracies.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 they tell us about what BERT learns </a:t>
            </a:r>
            <a:br>
              <a:rPr lang="en"/>
            </a:br>
            <a:r>
              <a:rPr lang="en"/>
              <a:t>about language? </a:t>
            </a:r>
            <a:endParaRPr/>
          </a:p>
        </p:txBody>
      </p:sp>
      <p:sp>
        <p:nvSpPr>
          <p:cNvPr id="318" name="Google Shape;318;p43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bit.ly/sidn-probe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319" name="Google Shape;3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5300" y="2899288"/>
            <a:ext cx="342900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lab: Takeaways</a:t>
            </a:r>
            <a:endParaRPr/>
          </a:p>
        </p:txBody>
      </p:sp>
      <p:sp>
        <p:nvSpPr>
          <p:cNvPr id="325" name="Google Shape;325;p44"/>
          <p:cNvSpPr txBox="1"/>
          <p:nvPr>
            <p:ph idx="1" type="body"/>
          </p:nvPr>
        </p:nvSpPr>
        <p:spPr>
          <a:xfrm>
            <a:off x="471900" y="18428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 like BERT learn a lot about various language properties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Different layers learn different </a:t>
            </a:r>
            <a:br>
              <a:rPr lang="en"/>
            </a:br>
            <a:r>
              <a:rPr lang="en"/>
              <a:t>aspects to different extents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Or rather: different layers make </a:t>
            </a:r>
            <a:br>
              <a:rPr lang="en"/>
            </a:br>
            <a:r>
              <a:rPr lang="en"/>
              <a:t>information more or less accessible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Control checks can help separate </a:t>
            </a:r>
            <a:br>
              <a:rPr lang="en"/>
            </a:br>
            <a:r>
              <a:rPr i="1" lang="en"/>
              <a:t>f</a:t>
            </a:r>
            <a:r>
              <a:rPr lang="en"/>
              <a:t> from </a:t>
            </a:r>
            <a:r>
              <a:rPr i="1" lang="en"/>
              <a:t>R</a:t>
            </a:r>
            <a:r>
              <a:rPr lang="en"/>
              <a:t> (but this is tricky) </a:t>
            </a:r>
            <a:endParaRPr/>
          </a:p>
        </p:txBody>
      </p:sp>
      <p:pic>
        <p:nvPicPr>
          <p:cNvPr id="326" name="Google Shape;3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337713" y="1376788"/>
            <a:ext cx="2800125" cy="46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4"/>
          <p:cNvSpPr txBox="1"/>
          <p:nvPr/>
        </p:nvSpPr>
        <p:spPr>
          <a:xfrm>
            <a:off x="6932775" y="4692900"/>
            <a:ext cx="2138400" cy="45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[Figure: Tenney et al. 2019]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44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bit.ly/sidn-probe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lab: solutions</a:t>
            </a:r>
            <a:endParaRPr/>
          </a:p>
        </p:txBody>
      </p:sp>
      <p:sp>
        <p:nvSpPr>
          <p:cNvPr id="334" name="Google Shape;334;p45"/>
          <p:cNvSpPr txBox="1"/>
          <p:nvPr>
            <p:ph idx="1" type="body"/>
          </p:nvPr>
        </p:nvSpPr>
        <p:spPr>
          <a:xfrm>
            <a:off x="675175" y="19089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bit.ly/sidn-probe-sol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335" name="Google Shape;335;p45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bit.ly/sidn-probe-sol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Tests can be used to</a:t>
            </a:r>
            <a:br>
              <a:rPr lang="en"/>
            </a:br>
            <a:r>
              <a:rPr lang="en"/>
              <a:t>Benchmark Unsupervised Training</a:t>
            </a:r>
            <a:endParaRPr/>
          </a:p>
        </p:txBody>
      </p:sp>
      <p:sp>
        <p:nvSpPr>
          <p:cNvPr id="341" name="Google Shape;341;p4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tell if a model trained unsupervised learns anything interesting?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semantic representation tests!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Standard test in images:</a:t>
            </a:r>
            <a:br>
              <a:rPr lang="en"/>
            </a:br>
            <a:r>
              <a:rPr lang="en"/>
              <a:t>	Q = image</a:t>
            </a:r>
            <a:r>
              <a:rPr lang="en"/>
              <a:t>net classification.</a:t>
            </a:r>
            <a:br>
              <a:rPr lang="en"/>
            </a:br>
            <a:r>
              <a:rPr lang="en"/>
              <a:t>	R = 2nd-to-last representation layer.</a:t>
            </a:r>
            <a:br>
              <a:rPr lang="en"/>
            </a:br>
            <a:r>
              <a:rPr lang="en"/>
              <a:t>	f = single-lay</a:t>
            </a:r>
            <a:r>
              <a:rPr lang="en"/>
              <a:t>er linear classifier.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2" name="Google Shape;34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572" y="2395472"/>
            <a:ext cx="3663425" cy="209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Probing to look for sensitive concepts</a:t>
            </a:r>
            <a:endParaRPr/>
          </a:p>
        </p:txBody>
      </p:sp>
      <p:sp>
        <p:nvSpPr>
          <p:cNvPr id="348" name="Google Shape;348;p4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TCAV - training custom linear classifiers to probe specific concepts.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Question: can representations reveal biases?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9" name="Google Shape;34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95" y="2446338"/>
            <a:ext cx="5169050" cy="17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8676" y="2283176"/>
            <a:ext cx="3305325" cy="221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7"/>
          <p:cNvSpPr txBox="1"/>
          <p:nvPr/>
        </p:nvSpPr>
        <p:spPr>
          <a:xfrm>
            <a:off x="7156450" y="4788475"/>
            <a:ext cx="20139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TCAV: Kim, et al, 2017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357" name="Google Shape;357;p48"/>
          <p:cNvSpPr txBox="1"/>
          <p:nvPr>
            <p:ph idx="1" type="body"/>
          </p:nvPr>
        </p:nvSpPr>
        <p:spPr>
          <a:xfrm>
            <a:off x="471900" y="1919075"/>
            <a:ext cx="5913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networks learn useful structure for extrapolating beyond what we explicitly teach them?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We can test their ability by training on one task T, and then querying the </a:t>
            </a:r>
            <a:r>
              <a:rPr lang="en"/>
              <a:t>representation</a:t>
            </a:r>
            <a:r>
              <a:rPr lang="en"/>
              <a:t> by using it to solve a different query task Q.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We can also test causal relationships between </a:t>
            </a:r>
            <a:r>
              <a:rPr lang="en"/>
              <a:t>representations</a:t>
            </a:r>
            <a:r>
              <a:rPr lang="en"/>
              <a:t> and outputs by performing interventions.  Does Q → T in a sensible way?</a:t>
            </a:r>
            <a:endParaRPr/>
          </a:p>
        </p:txBody>
      </p:sp>
      <p:pic>
        <p:nvPicPr>
          <p:cNvPr id="358" name="Google Shape;35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2450" y="219087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the network know?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R</a:t>
            </a:r>
            <a:r>
              <a:rPr lang="en"/>
              <a:t>: a representation from the model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Q</a:t>
            </a:r>
            <a:r>
              <a:rPr lang="en"/>
              <a:t>: some query concept we care about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f: R → Q</a:t>
            </a:r>
            <a:r>
              <a:rPr lang="en"/>
              <a:t>: some computational model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 need to define </a:t>
            </a:r>
            <a:r>
              <a:rPr i="1" lang="en"/>
              <a:t>Q</a:t>
            </a:r>
            <a:r>
              <a:rPr lang="en"/>
              <a:t>, </a:t>
            </a:r>
            <a:r>
              <a:rPr i="1" lang="en"/>
              <a:t>R</a:t>
            </a:r>
            <a:r>
              <a:rPr lang="en"/>
              <a:t>, and </a:t>
            </a:r>
            <a:r>
              <a:rPr i="1" lang="en"/>
              <a:t>f</a:t>
            </a:r>
            <a:r>
              <a:rPr lang="en"/>
              <a:t>. </a:t>
            </a:r>
            <a:endParaRPr/>
          </a:p>
        </p:txBody>
      </p:sp>
      <p:grpSp>
        <p:nvGrpSpPr>
          <p:cNvPr id="90" name="Google Shape;90;p16"/>
          <p:cNvGrpSpPr/>
          <p:nvPr/>
        </p:nvGrpSpPr>
        <p:grpSpPr>
          <a:xfrm>
            <a:off x="5578676" y="3191700"/>
            <a:ext cx="1903900" cy="1609175"/>
            <a:chOff x="6557801" y="3234000"/>
            <a:chExt cx="1903900" cy="1609175"/>
          </a:xfrm>
        </p:grpSpPr>
        <p:pic>
          <p:nvPicPr>
            <p:cNvPr id="91" name="Google Shape;91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557801" y="3234000"/>
              <a:ext cx="1903900" cy="160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6"/>
            <p:cNvSpPr txBox="1"/>
            <p:nvPr/>
          </p:nvSpPr>
          <p:spPr>
            <a:xfrm>
              <a:off x="7428173" y="3835488"/>
              <a:ext cx="259800" cy="40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" name="Google Shape;93;p16"/>
          <p:cNvGrpSpPr/>
          <p:nvPr/>
        </p:nvGrpSpPr>
        <p:grpSpPr>
          <a:xfrm>
            <a:off x="7041350" y="2006650"/>
            <a:ext cx="1099980" cy="628560"/>
            <a:chOff x="6775400" y="2145650"/>
            <a:chExt cx="1099980" cy="628560"/>
          </a:xfrm>
        </p:grpSpPr>
        <p:sp>
          <p:nvSpPr>
            <p:cNvPr id="94" name="Google Shape;94;p16"/>
            <p:cNvSpPr/>
            <p:nvPr/>
          </p:nvSpPr>
          <p:spPr>
            <a:xfrm>
              <a:off x="6775400" y="2145650"/>
              <a:ext cx="1099980" cy="628560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6"/>
            <p:cNvSpPr txBox="1"/>
            <p:nvPr/>
          </p:nvSpPr>
          <p:spPr>
            <a:xfrm>
              <a:off x="7198500" y="2256825"/>
              <a:ext cx="284100" cy="40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Q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3150" y="2869425"/>
            <a:ext cx="665350" cy="5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6793850" y="2647950"/>
            <a:ext cx="2364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" name="Google Shape;98;p16"/>
          <p:cNvCxnSpPr/>
          <p:nvPr/>
        </p:nvCxnSpPr>
        <p:spPr>
          <a:xfrm flipH="1" rot="10800000">
            <a:off x="6638925" y="2589575"/>
            <a:ext cx="687300" cy="807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" name="Google Shape;99;p16"/>
          <p:cNvSpPr txBox="1"/>
          <p:nvPr/>
        </p:nvSpPr>
        <p:spPr>
          <a:xfrm>
            <a:off x="6199575" y="2083625"/>
            <a:ext cx="8757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concept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474200" y="4504075"/>
            <a:ext cx="17448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ata representation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5064800" y="3682788"/>
            <a:ext cx="6318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eep net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</a:t>
            </a:r>
            <a:endParaRPr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will look at a GAN model, trained unsupervised to generate realistic images.</a:t>
            </a:r>
            <a:br>
              <a:rPr lang="en"/>
            </a:br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2363025"/>
            <a:ext cx="8127975" cy="29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</a:t>
            </a:r>
            <a:r>
              <a:rPr lang="en"/>
              <a:t>: probing segmentations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471900" y="1908300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Q</a:t>
            </a:r>
            <a:r>
              <a:rPr lang="en"/>
              <a:t>: a semantic segmentation class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R</a:t>
            </a:r>
            <a:r>
              <a:rPr lang="en"/>
              <a:t>: a single convolutional filter within the network.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f: R → Q</a:t>
            </a:r>
            <a:r>
              <a:rPr lang="en"/>
              <a:t>: simple thresholding of a single filter.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b="25423" l="9071" r="51161" t="0"/>
          <a:stretch/>
        </p:blipFill>
        <p:spPr>
          <a:xfrm>
            <a:off x="6389050" y="2340550"/>
            <a:ext cx="1850001" cy="125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8"/>
          <p:cNvCxnSpPr/>
          <p:nvPr/>
        </p:nvCxnSpPr>
        <p:spPr>
          <a:xfrm flipH="1" rot="10800000">
            <a:off x="6352250" y="3180900"/>
            <a:ext cx="1285200" cy="254100"/>
          </a:xfrm>
          <a:prstGeom prst="bentConnector3">
            <a:avLst>
              <a:gd fmla="val 101091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17" name="Google Shape;117;p18"/>
          <p:cNvCxnSpPr/>
          <p:nvPr/>
        </p:nvCxnSpPr>
        <p:spPr>
          <a:xfrm>
            <a:off x="7016025" y="2173175"/>
            <a:ext cx="1271100" cy="396900"/>
          </a:xfrm>
          <a:prstGeom prst="bentConnector3">
            <a:avLst>
              <a:gd fmla="val 9998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1025" y="1820900"/>
            <a:ext cx="1460039" cy="8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1025" y="3559600"/>
            <a:ext cx="809375" cy="8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1025" y="2690250"/>
            <a:ext cx="809375" cy="8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66696" y="2495548"/>
            <a:ext cx="977105" cy="9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 lab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800" u="sng">
                <a:solidFill>
                  <a:schemeClr val="hlink"/>
                </a:solidFill>
                <a:hlinkClick r:id="rId3"/>
              </a:rPr>
              <a:t>bit.ly/sidn-gandissect</a:t>
            </a:r>
            <a:endParaRPr sz="4800"/>
          </a:p>
        </p:txBody>
      </p:sp>
      <p:sp>
        <p:nvSpPr>
          <p:cNvPr id="128" name="Google Shape;128;p19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http://bit.ly/sidn-gandissect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 lab </a:t>
            </a:r>
            <a:r>
              <a:rPr lang="en"/>
              <a:t>Exercise 1.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Exercise 1</a:t>
            </a:r>
            <a:r>
              <a:rPr lang="en"/>
              <a:t>: visualize the representations directly.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Are all the channels similar, or are some very different?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(5 minutes)</a:t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http://bit.ly/sidn-gandissect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1.  Looking directly inside a GAN.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Remember: the GAN is trained without supervision of any labels.</a:t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88" y="2615963"/>
            <a:ext cx="8048625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5203500" y="0"/>
            <a:ext cx="39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http://bit.ly/sidn-gandissect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