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oboto" panose="02000000000000000000" pitchFamily="2" charset="0"/>
      <p:regular r:id="rId36"/>
      <p:bold r:id="rId37"/>
      <p:italic r:id="rId38"/>
      <p:boldItalic r:id="rId39"/>
    </p:embeddedFont>
    <p:embeddedFont>
      <p:font typeface="Roboto Thin"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826"/>
  </p:normalViewPr>
  <p:slideViewPr>
    <p:cSldViewPr snapToGrid="0">
      <p:cViewPr varScale="1">
        <p:scale>
          <a:sx n="125" d="100"/>
          <a:sy n="125" d="100"/>
        </p:scale>
        <p:origin x="1240"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bf3da19f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bf3da19f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old intuition was that nets would be more robust if they had fewer layers and fewer free parameters.</a:t>
            </a:r>
            <a:endParaRPr/>
          </a:p>
          <a:p>
            <a:pPr marL="0" lvl="0" indent="0" algn="l" rtl="0">
              <a:spcBef>
                <a:spcPts val="0"/>
              </a:spcBef>
              <a:spcAft>
                <a:spcPts val="0"/>
              </a:spcAft>
              <a:buNone/>
            </a:pPr>
            <a:r>
              <a:rPr lang="en"/>
              <a:t>But researchers have discovered that they can actually work better as they get bigger.</a:t>
            </a:r>
            <a:endParaRPr/>
          </a:p>
          <a:p>
            <a:pPr marL="0" lvl="0" indent="0" algn="l" rtl="0">
              <a:spcBef>
                <a:spcPts val="0"/>
              </a:spcBef>
              <a:spcAft>
                <a:spcPts val="0"/>
              </a:spcAft>
              <a:buNone/>
            </a:pPr>
            <a:r>
              <a:rPr lang="en"/>
              <a:t>This has led to really huge networks lots of unexamined complexity.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c6d18a01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c6d18a0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state of affairs has led to a vigorous debate.</a:t>
            </a:r>
            <a:endParaRPr/>
          </a:p>
          <a:p>
            <a:pPr marL="0" lvl="0" indent="0" algn="l" rtl="0">
              <a:spcBef>
                <a:spcPts val="0"/>
              </a:spcBef>
              <a:spcAft>
                <a:spcPts val="0"/>
              </a:spcAft>
              <a:buNone/>
            </a:pPr>
            <a:r>
              <a:rPr lang="en"/>
              <a:t>Some argue that having so much unexplained behavior is unhealthy.</a:t>
            </a:r>
            <a:endParaRPr/>
          </a:p>
          <a:p>
            <a:pPr marL="0" lvl="0" indent="0" algn="l" rtl="0">
              <a:spcBef>
                <a:spcPts val="0"/>
              </a:spcBef>
              <a:spcAft>
                <a:spcPts val="0"/>
              </a:spcAft>
              <a:buNone/>
            </a:pPr>
            <a:r>
              <a:rPr lang="en"/>
              <a:t>Others argue that the empirical results are sound, and that it is ok for theory to follow practice.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7421b14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c7421b14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wade into this debate, let us examine how empirical testing is done.</a:t>
            </a:r>
            <a:endParaRPr/>
          </a:p>
          <a:p>
            <a:pPr marL="0" lvl="0" indent="0" algn="l" rtl="0">
              <a:spcBef>
                <a:spcPts val="0"/>
              </a:spcBef>
              <a:spcAft>
                <a:spcPts val="0"/>
              </a:spcAft>
              <a:buNone/>
            </a:pPr>
            <a:r>
              <a:rPr lang="en"/>
              <a:t>One of the classic problems for deep nets is to classify images.</a:t>
            </a:r>
            <a:endParaRPr/>
          </a:p>
          <a:p>
            <a:pPr marL="0" lvl="0" indent="0" algn="l" rtl="0">
              <a:spcBef>
                <a:spcPts val="0"/>
              </a:spcBef>
              <a:spcAft>
                <a:spcPts val="0"/>
              </a:spcAft>
              <a:buNone/>
            </a:pPr>
            <a:r>
              <a:rPr lang="en"/>
              <a:t>Here the goal is to identify which type of object is pictured in an image, from 1000 choices.</a:t>
            </a:r>
            <a:endParaRPr/>
          </a:p>
          <a:p>
            <a:pPr marL="0" lvl="0" indent="0" algn="l" rtl="0">
              <a:spcBef>
                <a:spcPts val="0"/>
              </a:spcBef>
              <a:spcAft>
                <a:spcPts val="0"/>
              </a:spcAft>
              <a:buNone/>
            </a:pPr>
            <a:r>
              <a:rPr lang="en"/>
              <a:t>To learn what makes a bird look different from a fish or a tree, we are given thousands of pictures of birds, and thousands of fishes, and so 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c6d18a01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c6d18a01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test a network’s knowledge?</a:t>
            </a:r>
            <a:endParaRPr/>
          </a:p>
          <a:p>
            <a:pPr marL="0" lvl="0" indent="0" algn="l" rtl="0">
              <a:spcBef>
                <a:spcPts val="0"/>
              </a:spcBef>
              <a:spcAft>
                <a:spcPts val="0"/>
              </a:spcAft>
              <a:buNone/>
            </a:pPr>
            <a:r>
              <a:rPr lang="en"/>
              <a:t>The real test is not how well a net can REMEMBER that a bird that it has seen is a bird.</a:t>
            </a:r>
            <a:endParaRPr/>
          </a:p>
          <a:p>
            <a:pPr marL="0" lvl="0" indent="0" algn="l" rtl="0">
              <a:spcBef>
                <a:spcPts val="0"/>
              </a:spcBef>
              <a:spcAft>
                <a:spcPts val="0"/>
              </a:spcAft>
              <a:buNone/>
            </a:pPr>
            <a:r>
              <a:rPr lang="en"/>
              <a:t>The real test is how well a net can GUESS that a bird that it has NEVER SEEN in a bird.</a:t>
            </a:r>
            <a:endParaRPr/>
          </a:p>
          <a:p>
            <a:pPr marL="0" lvl="0" indent="0" algn="l" rtl="0">
              <a:spcBef>
                <a:spcPts val="0"/>
              </a:spcBef>
              <a:spcAft>
                <a:spcPts val="0"/>
              </a:spcAft>
              <a:buNone/>
            </a:pPr>
            <a:r>
              <a:rPr lang="en"/>
              <a:t>This can be tested by holding back a portion of the data so that the network never sees it during training.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6d18a01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c6d18a0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 is, you train on one half of the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c6d18a01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c6d18a01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training is done, you test how well the network guesses on the other half of the data.</a:t>
            </a:r>
            <a:endParaRPr/>
          </a:p>
          <a:p>
            <a:pPr marL="0" lvl="0" indent="0" algn="l" rtl="0">
              <a:spcBef>
                <a:spcPts val="0"/>
              </a:spcBef>
              <a:spcAft>
                <a:spcPts val="0"/>
              </a:spcAft>
              <a:buNone/>
            </a:pPr>
            <a:r>
              <a:rPr lang="en"/>
              <a:t>When we say a network is 95% accurate, we mean this is how well it guesses on UNSEEN examples.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c6d18a014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c6d18a01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Performance on held-out data is considered the standard way to measure whether a network has learned a GENERALIZED rule.</a:t>
            </a:r>
            <a:endParaRPr/>
          </a:p>
          <a:p>
            <a:pPr marL="0" lvl="0" indent="0" algn="l" rtl="0">
              <a:spcBef>
                <a:spcPts val="0"/>
              </a:spcBef>
              <a:spcAft>
                <a:spcPts val="0"/>
              </a:spcAft>
              <a:buNone/>
            </a:pPr>
            <a:r>
              <a:rPr lang="en"/>
              <a:t>But notice something.</a:t>
            </a:r>
            <a:endParaRPr/>
          </a:p>
          <a:p>
            <a:pPr marL="0" lvl="0" indent="0" algn="l" rtl="0">
              <a:spcBef>
                <a:spcPts val="0"/>
              </a:spcBef>
              <a:spcAft>
                <a:spcPts val="0"/>
              </a:spcAft>
              <a:buNone/>
            </a:pPr>
            <a:r>
              <a:rPr lang="en"/>
              <a:t>It is just a clever way to evaluate a rule without actually looking at the rule itself.</a:t>
            </a:r>
            <a:endParaRPr/>
          </a:p>
          <a:p>
            <a:pPr marL="0" lvl="0" indent="0" algn="l" rtl="0">
              <a:spcBef>
                <a:spcPts val="0"/>
              </a:spcBef>
              <a:spcAft>
                <a:spcPts val="0"/>
              </a:spcAft>
              <a:buNone/>
            </a:pPr>
            <a:r>
              <a:rPr lang="en"/>
              <a:t>Have we had to understand what rule was learned?</a:t>
            </a:r>
            <a:endParaRPr/>
          </a:p>
          <a:p>
            <a:pPr marL="0" lvl="0" indent="0" algn="l" rtl="0">
              <a:spcBef>
                <a:spcPts val="0"/>
              </a:spcBef>
              <a:spcAft>
                <a:spcPts val="0"/>
              </a:spcAft>
              <a:buNone/>
            </a:pPr>
            <a:r>
              <a:rPr lang="en"/>
              <a:t>Maybe we shouldn’t care!</a:t>
            </a:r>
            <a:endParaRPr/>
          </a:p>
          <a:p>
            <a:pPr marL="0" lvl="0" indent="0" algn="l" rtl="0">
              <a:spcBef>
                <a:spcPts val="0"/>
              </a:spcBef>
              <a:spcAft>
                <a:spcPts val="0"/>
              </a:spcAft>
              <a:buNone/>
            </a:pPr>
            <a:r>
              <a:rPr lang="en"/>
              <a:t>Empiricists would say “as long as it works, why do we care how it works!”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c7421b1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c7421b1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we saw in the lab today that the rules learned by the model DO matter.</a:t>
            </a:r>
            <a:endParaRPr/>
          </a:p>
          <a:p>
            <a:pPr marL="0" lvl="0" indent="0" algn="l" rtl="0">
              <a:spcBef>
                <a:spcPts val="0"/>
              </a:spcBef>
              <a:spcAft>
                <a:spcPts val="0"/>
              </a:spcAft>
              <a:buNone/>
            </a:pPr>
            <a:endParaRPr/>
          </a:p>
          <a:p>
            <a:pPr marL="0" lvl="0" indent="0" algn="l" rtl="0">
              <a:spcBef>
                <a:spcPts val="0"/>
              </a:spcBef>
              <a:spcAft>
                <a:spcPts val="0"/>
              </a:spcAft>
              <a:buNone/>
            </a:pPr>
            <a:r>
              <a:rPr lang="en"/>
              <a:t>The model we trained seeks out those invisible gray pixels, and starts ignoring what it should be learning.</a:t>
            </a:r>
            <a:endParaRPr/>
          </a:p>
          <a:p>
            <a:pPr marL="0" lvl="0" indent="0" algn="l" rtl="0">
              <a:spcBef>
                <a:spcPts val="0"/>
              </a:spcBef>
              <a:spcAft>
                <a:spcPts val="0"/>
              </a:spcAft>
              <a:buNone/>
            </a:pPr>
            <a:endParaRPr/>
          </a:p>
          <a:p>
            <a:pPr marL="0" lvl="0" indent="0" algn="l" rtl="0">
              <a:spcBef>
                <a:spcPts val="0"/>
              </a:spcBef>
              <a:spcAft>
                <a:spcPts val="0"/>
              </a:spcAft>
              <a:buNone/>
            </a:pPr>
            <a:r>
              <a:rPr lang="en"/>
              <a:t>The takeaway here: a tiny amount of bias in a training set can cause a network to learn a totally different lesson.</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da5314e3e_7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da5314e3e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Biases in training are super important in real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
              <a:t>In these pictures, Pink are sidewalks and dark Blue are other cars.</a:t>
            </a:r>
            <a:endParaRPr/>
          </a:p>
          <a:p>
            <a:pPr marL="0" lvl="0" indent="0" algn="l" rtl="0">
              <a:spcBef>
                <a:spcPts val="0"/>
              </a:spcBef>
              <a:spcAft>
                <a:spcPts val="0"/>
              </a:spcAft>
              <a:buNone/>
            </a:pPr>
            <a:endParaRPr/>
          </a:p>
          <a:p>
            <a:pPr marL="0" lvl="0" indent="0" algn="l" rtl="0">
              <a:spcBef>
                <a:spcPts val="0"/>
              </a:spcBef>
              <a:spcAft>
                <a:spcPts val="0"/>
              </a:spcAft>
              <a:buNone/>
            </a:pPr>
            <a:r>
              <a:rPr lang="en"/>
              <a:t>The model was trained on a simulator of American roads, and then tested in various European cities.</a:t>
            </a:r>
            <a:endParaRPr/>
          </a:p>
          <a:p>
            <a:pPr marL="0" lvl="0" indent="0" algn="l" rtl="0">
              <a:spcBef>
                <a:spcPts val="0"/>
              </a:spcBef>
              <a:spcAft>
                <a:spcPts val="0"/>
              </a:spcAft>
              <a:buNone/>
            </a:pPr>
            <a:endParaRPr/>
          </a:p>
          <a:p>
            <a:pPr marL="0" lvl="0" indent="0" algn="l" rtl="0">
              <a:spcBef>
                <a:spcPts val="0"/>
              </a:spcBef>
              <a:spcAft>
                <a:spcPts val="0"/>
              </a:spcAft>
              <a:buNone/>
            </a:pPr>
            <a:r>
              <a:rPr lang="en"/>
              <a:t>In the Middle column you see the result: Sidewalks vanish.  Cars show up in all the wrong places.  There are all sorts of problems.</a:t>
            </a:r>
            <a:endParaRPr/>
          </a:p>
          <a:p>
            <a:pPr marL="0" lvl="0" indent="0" algn="l" rtl="0">
              <a:spcBef>
                <a:spcPts val="0"/>
              </a:spcBef>
              <a:spcAft>
                <a:spcPts val="0"/>
              </a:spcAft>
              <a:buNone/>
            </a:pPr>
            <a:endParaRPr/>
          </a:p>
          <a:p>
            <a:pPr marL="0" lvl="0" indent="0" algn="l" rtl="0">
              <a:spcBef>
                <a:spcPts val="0"/>
              </a:spcBef>
              <a:spcAft>
                <a:spcPts val="0"/>
              </a:spcAft>
              <a:buNone/>
            </a:pPr>
            <a:r>
              <a:rPr lang="en"/>
              <a:t>So people opening up these models, trying to figure out why they fail, and trying to fix them so that your car can drive in different cities.  Some recent attempts at this are shown at the right.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6690d5db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6690d5db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leads to a key question: when you use a deep net, what lesson is it learning from your data?</a:t>
            </a:r>
            <a:endParaRPr/>
          </a:p>
          <a:p>
            <a:pPr marL="0" lvl="0" indent="0" algn="l" rtl="0">
              <a:spcBef>
                <a:spcPts val="0"/>
              </a:spcBef>
              <a:spcAft>
                <a:spcPts val="0"/>
              </a:spcAft>
              <a:buNone/>
            </a:pPr>
            <a:r>
              <a:rPr lang="en"/>
              <a:t>And how can you tell?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690d5db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690d5db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6690d5d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6690d5d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Robustness to dataset bias is important for making systems that perform well in practice.</a:t>
            </a:r>
            <a:endParaRPr/>
          </a:p>
          <a:p>
            <a:pPr marL="0" lvl="0" indent="0" algn="l" rtl="0">
              <a:spcBef>
                <a:spcPts val="0"/>
              </a:spcBef>
              <a:spcAft>
                <a:spcPts val="0"/>
              </a:spcAft>
              <a:buNone/>
            </a:pPr>
            <a:r>
              <a:rPr lang="en"/>
              <a:t>But there are other reasons to care how a model works.</a:t>
            </a:r>
            <a:endParaRPr/>
          </a:p>
          <a:p>
            <a:pPr marL="0" lvl="0" indent="0" algn="l" rtl="0">
              <a:spcBef>
                <a:spcPts val="0"/>
              </a:spcBef>
              <a:spcAft>
                <a:spcPts val="0"/>
              </a:spcAft>
              <a:buNone/>
            </a:pPr>
            <a:r>
              <a:rPr lang="en"/>
              <a:t>For example if a judge sentences you to prison, you can ask why.</a:t>
            </a:r>
            <a:endParaRPr/>
          </a:p>
          <a:p>
            <a:pPr marL="0" lvl="0" indent="0" algn="l" rtl="0">
              <a:spcBef>
                <a:spcPts val="0"/>
              </a:spcBef>
              <a:spcAft>
                <a:spcPts val="0"/>
              </a:spcAft>
              <a:buNone/>
            </a:pPr>
            <a:r>
              <a:rPr lang="en"/>
              <a:t>Do you have a right to an explanation if an algorithm does it?</a:t>
            </a:r>
            <a:endParaRPr/>
          </a:p>
          <a:p>
            <a:pPr marL="0" lvl="0" indent="0" algn="l" rtl="0">
              <a:spcBef>
                <a:spcPts val="0"/>
              </a:spcBef>
              <a:spcAft>
                <a:spcPts val="0"/>
              </a:spcAft>
              <a:buNone/>
            </a:pPr>
            <a:r>
              <a:rPr lang="en"/>
              <a:t>Another reason is Science.</a:t>
            </a:r>
            <a:endParaRPr/>
          </a:p>
          <a:p>
            <a:pPr marL="0" lvl="0" indent="0" algn="l" rtl="0">
              <a:spcBef>
                <a:spcPts val="0"/>
              </a:spcBef>
              <a:spcAft>
                <a:spcPts val="0"/>
              </a:spcAft>
              <a:buNone/>
            </a:pPr>
            <a:r>
              <a:rPr lang="en"/>
              <a:t>What if a model learns something that humanity doesn’t know?</a:t>
            </a:r>
            <a:endParaRPr/>
          </a:p>
          <a:p>
            <a:pPr marL="0" lvl="0" indent="0" algn="l" rtl="0">
              <a:spcBef>
                <a:spcPts val="0"/>
              </a:spcBef>
              <a:spcAft>
                <a:spcPts val="0"/>
              </a:spcAft>
              <a:buNone/>
            </a:pPr>
            <a:r>
              <a:rPr lang="en"/>
              <a:t>Would we ever learn it?  How would we know it?</a:t>
            </a:r>
            <a:endParaRPr/>
          </a:p>
          <a:p>
            <a:pPr marL="0" lvl="0" indent="0" algn="l" rtl="0">
              <a:spcBef>
                <a:spcPts val="0"/>
              </a:spcBef>
              <a:spcAft>
                <a:spcPts val="0"/>
              </a:spcAft>
              <a:buNone/>
            </a:pPr>
            <a:r>
              <a:rPr lang="en"/>
              <a:t>These problems and others occur when our real goals do not match the exact objectives we use to train a model.</a:t>
            </a:r>
            <a:endParaRPr/>
          </a:p>
          <a:p>
            <a:pPr marL="0" lvl="0" indent="0" algn="l" rtl="0">
              <a:spcBef>
                <a:spcPts val="0"/>
              </a:spcBef>
              <a:spcAft>
                <a:spcPts val="0"/>
              </a:spcAft>
              <a:buNone/>
            </a:pPr>
            <a:r>
              <a:rPr lang="en"/>
              <a:t>Our REAL hope is not just that a model makes correct predictions.</a:t>
            </a:r>
            <a:endParaRPr/>
          </a:p>
          <a:p>
            <a:pPr marL="0" lvl="0" indent="0" algn="l" rtl="0">
              <a:spcBef>
                <a:spcPts val="0"/>
              </a:spcBef>
              <a:spcAft>
                <a:spcPts val="0"/>
              </a:spcAft>
              <a:buNone/>
            </a:pPr>
            <a:r>
              <a:rPr lang="en"/>
              <a:t>We REALLY hope for our models to learn how the world WORKS.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bf3da19f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bf3da19f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can we explain what a deep net is doing?</a:t>
            </a:r>
            <a:endParaRPr/>
          </a:p>
          <a:p>
            <a:pPr marL="0" lvl="0" indent="0" algn="l" rtl="0">
              <a:spcBef>
                <a:spcPts val="0"/>
              </a:spcBef>
              <a:spcAft>
                <a:spcPts val="0"/>
              </a:spcAft>
              <a:buNone/>
            </a:pPr>
            <a:r>
              <a:rPr lang="en"/>
              <a:t>This is an area of active research.</a:t>
            </a:r>
            <a:endParaRPr/>
          </a:p>
          <a:p>
            <a:pPr marL="0" lvl="0" indent="0" algn="l" rtl="0">
              <a:spcBef>
                <a:spcPts val="0"/>
              </a:spcBef>
              <a:spcAft>
                <a:spcPts val="0"/>
              </a:spcAft>
              <a:buNone/>
            </a:pPr>
            <a:r>
              <a:rPr lang="en"/>
              <a:t>I don’t have enough time today to explore all the details, but here is a high-level map.</a:t>
            </a:r>
            <a:endParaRPr/>
          </a:p>
          <a:p>
            <a:pPr marL="0" lvl="0" indent="0" algn="l" rtl="0">
              <a:spcBef>
                <a:spcPts val="0"/>
              </a:spcBef>
              <a:spcAft>
                <a:spcPts val="0"/>
              </a:spcAft>
              <a:buNone/>
            </a:pPr>
            <a:r>
              <a:rPr lang="en"/>
              <a:t>A deep net is not actually so mysterious.  It’s just huge.  A typical net will take 10 billion mathematical operations to make a single decision.</a:t>
            </a:r>
            <a:endParaRPr/>
          </a:p>
          <a:p>
            <a:pPr marL="0" lvl="0" indent="0" algn="l" rtl="0">
              <a:spcBef>
                <a:spcPts val="0"/>
              </a:spcBef>
              <a:spcAft>
                <a:spcPts val="0"/>
              </a:spcAft>
              <a:buNone/>
            </a:pPr>
            <a:r>
              <a:rPr lang="en"/>
              <a:t>That’s not all so different from any other big program, except that it wasn’t made by a human programmer.</a:t>
            </a:r>
            <a:endParaRPr/>
          </a:p>
          <a:p>
            <a:pPr marL="0" lvl="0" indent="0" algn="l" rtl="0">
              <a:spcBef>
                <a:spcPts val="0"/>
              </a:spcBef>
              <a:spcAft>
                <a:spcPts val="0"/>
              </a:spcAft>
              <a:buNone/>
            </a:pPr>
            <a:r>
              <a:rPr lang="en"/>
              <a:t>So when we seek explanations, there are three approaches that are analogues to what we do to understand a human-written program.</a:t>
            </a:r>
            <a:endParaRPr/>
          </a:p>
          <a:p>
            <a:pPr marL="0" lvl="0" indent="0" algn="l" rtl="0">
              <a:spcBef>
                <a:spcPts val="0"/>
              </a:spcBef>
              <a:spcAft>
                <a:spcPts val="0"/>
              </a:spcAft>
              <a:buNone/>
            </a:pPr>
            <a:r>
              <a:rPr lang="en"/>
              <a:t>First, we can just ask for comments in English.</a:t>
            </a:r>
            <a:endParaRPr/>
          </a:p>
          <a:p>
            <a:pPr marL="0" lvl="0" indent="0" algn="l" rtl="0">
              <a:spcBef>
                <a:spcPts val="0"/>
              </a:spcBef>
              <a:spcAft>
                <a:spcPts val="0"/>
              </a:spcAft>
              <a:buNone/>
            </a:pPr>
            <a:r>
              <a:rPr lang="en"/>
              <a:t>Second, we can trace out a program’s execution.  Here the key in a long trace is to focus on the most important parts of the execution.</a:t>
            </a:r>
            <a:endParaRPr/>
          </a:p>
          <a:p>
            <a:pPr marL="0" lvl="0" indent="0" algn="l" rtl="0">
              <a:spcBef>
                <a:spcPts val="0"/>
              </a:spcBef>
              <a:spcAft>
                <a:spcPts val="0"/>
              </a:spcAft>
              <a:buNone/>
            </a:pPr>
            <a:r>
              <a:rPr lang="en"/>
              <a:t>Third, we can examine a proram’s data structures.  This changes the question from one of how the program thinks, to one of what the program knows.</a:t>
            </a:r>
            <a:endParaRPr/>
          </a:p>
          <a:p>
            <a:pPr marL="0" lvl="0" indent="0" algn="l" rtl="0">
              <a:spcBef>
                <a:spcPts val="0"/>
              </a:spcBef>
              <a:spcAft>
                <a:spcPts val="0"/>
              </a:spcAft>
              <a:buNone/>
            </a:pPr>
            <a:r>
              <a:rPr lang="en"/>
              <a:t>Let’s look briefly at all three.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c70446cb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c70446c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very brief look at the three approaches.  The first approach is to directly generate explanations in English.</a:t>
            </a:r>
            <a:endParaRPr/>
          </a:p>
          <a:p>
            <a:pPr marL="0" lvl="0" indent="0" algn="l" rtl="0">
              <a:spcBef>
                <a:spcPts val="0"/>
              </a:spcBef>
              <a:spcAft>
                <a:spcPts val="0"/>
              </a:spcAft>
              <a:buNone/>
            </a:pPr>
            <a:r>
              <a:rPr lang="en"/>
              <a:t>How to do that?  Networks are very good at matching complex inputs to complex outputs.</a:t>
            </a:r>
            <a:endParaRPr/>
          </a:p>
          <a:p>
            <a:pPr marL="0" lvl="0" indent="0" algn="l" rtl="0">
              <a:spcBef>
                <a:spcPts val="0"/>
              </a:spcBef>
              <a:spcAft>
                <a:spcPts val="0"/>
              </a:spcAft>
              <a:buNone/>
            </a:pPr>
            <a:r>
              <a:rPr lang="en"/>
              <a:t>So the idea is: add a second network.</a:t>
            </a:r>
            <a:endParaRPr/>
          </a:p>
          <a:p>
            <a:pPr marL="0" lvl="0" indent="0" algn="l" rtl="0">
              <a:spcBef>
                <a:spcPts val="0"/>
              </a:spcBef>
              <a:spcAft>
                <a:spcPts val="0"/>
              </a:spcAft>
              <a:buNone/>
            </a:pPr>
            <a:r>
              <a:rPr lang="en"/>
              <a:t>After the primary network makes a decision, for example “this is a cardinal”, the secondary network outputs an explanation, using the first network’s internal state as input.  The output will be a sentence like “because it has a red body”.</a:t>
            </a:r>
            <a:endParaRPr/>
          </a:p>
          <a:p>
            <a:pPr marL="0" lvl="0" indent="0" algn="l" rtl="0">
              <a:spcBef>
                <a:spcPts val="0"/>
              </a:spcBef>
              <a:spcAft>
                <a:spcPts val="0"/>
              </a:spcAft>
              <a:buNone/>
            </a:pPr>
            <a:r>
              <a:rPr lang="en"/>
              <a:t>To train the explanation network, we use a larger dataset contains explanation text.</a:t>
            </a:r>
            <a:endParaRPr/>
          </a:p>
          <a:p>
            <a:pPr marL="0" lvl="0" indent="0" algn="l" rtl="0">
              <a:spcBef>
                <a:spcPts val="0"/>
              </a:spcBef>
              <a:spcAft>
                <a:spcPts val="0"/>
              </a:spcAft>
              <a:buNone/>
            </a:pPr>
            <a:r>
              <a:rPr lang="en"/>
              <a:t>The explanations you get can be pretty good.</a:t>
            </a:r>
            <a:endParaRPr/>
          </a:p>
          <a:p>
            <a:pPr marL="0" lvl="0" indent="0" algn="l" rtl="0">
              <a:spcBef>
                <a:spcPts val="0"/>
              </a:spcBef>
              <a:spcAft>
                <a:spcPts val="0"/>
              </a:spcAft>
              <a:buNone/>
            </a:pPr>
            <a:r>
              <a:rPr lang="en"/>
              <a:t>But have we looked at the middle layers?  Again, not directly. In fact now, we have even more hidden layers to understand.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bf3da19f9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bf3da19f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Rather than increasing the number of hidden layers, maybe what we want is to cut down on the complexity.</a:t>
            </a:r>
            <a:endParaRPr/>
          </a:p>
          <a:p>
            <a:pPr marL="0" lvl="0" indent="0" algn="l" rtl="0">
              <a:spcBef>
                <a:spcPts val="0"/>
              </a:spcBef>
              <a:spcAft>
                <a:spcPts val="0"/>
              </a:spcAft>
              <a:buNone/>
            </a:pPr>
            <a:r>
              <a:rPr lang="en"/>
              <a:t>Method #2 does this by trying to identify the subset of the computation that is most decisive for a particular decision.</a:t>
            </a:r>
            <a:endParaRPr/>
          </a:p>
          <a:p>
            <a:pPr marL="0" lvl="0" indent="0" algn="l" rtl="0">
              <a:spcBef>
                <a:spcPts val="0"/>
              </a:spcBef>
              <a:spcAft>
                <a:spcPts val="0"/>
              </a:spcAft>
              <a:buNone/>
            </a:pPr>
            <a:r>
              <a:rPr lang="en"/>
              <a:t>Here is how it works.  First, we have a network make a decision.</a:t>
            </a:r>
            <a:endParaRPr/>
          </a:p>
          <a:p>
            <a:pPr marL="0" lvl="0" indent="0" algn="l" rtl="0">
              <a:spcBef>
                <a:spcPts val="0"/>
              </a:spcBef>
              <a:spcAft>
                <a:spcPts val="0"/>
              </a:spcAft>
              <a:buNone/>
            </a:pPr>
            <a:r>
              <a:rPr lang="en"/>
              <a:t>Then, we trace the computation backward.  At each step, we ask “what were the most important inputs that led to the output at this step.”</a:t>
            </a:r>
            <a:endParaRPr/>
          </a:p>
          <a:p>
            <a:pPr marL="0" lvl="0" indent="0" algn="l" rtl="0">
              <a:spcBef>
                <a:spcPts val="0"/>
              </a:spcBef>
              <a:spcAft>
                <a:spcPts val="0"/>
              </a:spcAft>
              <a:buNone/>
            </a:pPr>
            <a:r>
              <a:rPr lang="en"/>
              <a:t>At the end, we trace it all the way back to the original input, and this gives us a heatmap of the input that was most important to the decision.</a:t>
            </a:r>
            <a:endParaRPr/>
          </a:p>
          <a:p>
            <a:pPr marL="0" lvl="0" indent="0" algn="l" rtl="0">
              <a:spcBef>
                <a:spcPts val="0"/>
              </a:spcBef>
              <a:spcAft>
                <a:spcPts val="0"/>
              </a:spcAft>
              <a:buNone/>
            </a:pPr>
            <a:r>
              <a:rPr lang="en"/>
              <a:t>For example, if we ask “why did the network think this picture was a cat”, we get a heatmap highlighting some of the stripes and the whiskers and so on.</a:t>
            </a:r>
            <a:endParaRPr/>
          </a:p>
          <a:p>
            <a:pPr marL="0" lvl="0" indent="0" algn="l" rtl="0">
              <a:spcBef>
                <a:spcPts val="0"/>
              </a:spcBef>
              <a:spcAft>
                <a:spcPts val="0"/>
              </a:spcAft>
              <a:buNone/>
            </a:pPr>
            <a:r>
              <a:rPr lang="en"/>
              <a:t>There are many different ways of doing this scoring, and so there is a whole line of related research outlining different methods to do this.</a:t>
            </a:r>
            <a:endParaRPr/>
          </a:p>
          <a:p>
            <a:pPr marL="0" lvl="0" indent="0" algn="l" rtl="0">
              <a:spcBef>
                <a:spcPts val="0"/>
              </a:spcBef>
              <a:spcAft>
                <a:spcPts val="0"/>
              </a:spcAft>
              <a:buNone/>
            </a:pPr>
            <a:r>
              <a:rPr lang="en"/>
              <a:t>Since we are identifying the parts of the input that the model is most sensitive to, it’s called “Sensitivity analysis”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f3da19f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bf3da19f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idea of asking “what is the smallest change that would result in a different decision” is appealing.</a:t>
            </a:r>
            <a:endParaRPr dirty="0"/>
          </a:p>
          <a:p>
            <a:pPr marL="0" lvl="0" indent="0" algn="l" rtl="0">
              <a:spcBef>
                <a:spcPts val="0"/>
              </a:spcBef>
              <a:spcAft>
                <a:spcPts val="0"/>
              </a:spcAft>
              <a:buNone/>
            </a:pPr>
            <a:r>
              <a:rPr lang="en" dirty="0"/>
              <a:t>However, we have found that the answer to the question sometimes doesn’t provide as much insight as you would like.</a:t>
            </a:r>
            <a:endParaRPr dirty="0"/>
          </a:p>
          <a:p>
            <a:pPr marL="0" lvl="0" indent="0" algn="l" rtl="0">
              <a:spcBef>
                <a:spcPts val="0"/>
              </a:spcBef>
              <a:spcAft>
                <a:spcPts val="0"/>
              </a:spcAft>
              <a:buNone/>
            </a:pPr>
            <a:r>
              <a:rPr lang="en" dirty="0"/>
              <a:t>The reason is that sensitivity analysis seems to focus on low-level features, rather than providing insight about high-level concepts.</a:t>
            </a:r>
            <a:endParaRPr dirty="0"/>
          </a:p>
          <a:p>
            <a:pPr marL="0" lvl="0" indent="0" algn="l" rtl="0">
              <a:spcBef>
                <a:spcPts val="0"/>
              </a:spcBef>
              <a:spcAft>
                <a:spcPts val="0"/>
              </a:spcAft>
              <a:buNone/>
            </a:pPr>
            <a:r>
              <a:rPr lang="en" dirty="0"/>
              <a:t>At left is the answer to “what is the smallest change that would change this stocking to an elephant.”</a:t>
            </a:r>
          </a:p>
          <a:p>
            <a:pPr marL="0" lvl="0" indent="0" algn="l" rtl="0">
              <a:spcBef>
                <a:spcPts val="0"/>
              </a:spcBef>
              <a:spcAft>
                <a:spcPts val="0"/>
              </a:spcAft>
              <a:buNone/>
            </a:pPr>
            <a:r>
              <a:rPr lang="en" dirty="0"/>
              <a:t>While it provides a picture of something the network really does, it does not seem to help with understanding how a network generalizes.</a:t>
            </a:r>
            <a:endParaRPr dirty="0"/>
          </a:p>
          <a:p>
            <a:pPr marL="0" lvl="0" indent="0" algn="l" rtl="0">
              <a:spcBef>
                <a:spcPts val="0"/>
              </a:spcBef>
              <a:spcAft>
                <a:spcPts val="0"/>
              </a:spcAft>
              <a:buNone/>
            </a:pPr>
            <a:r>
              <a:rPr lang="en" dirty="0"/>
              <a:t>At the right is an experiment showing that sensitivity analysis cannot tell the difference between networks where the high-level logic has been scrambled.</a:t>
            </a:r>
          </a:p>
          <a:p>
            <a:pPr marL="0" lvl="0" indent="0" algn="l" rtl="0">
              <a:spcBef>
                <a:spcPts val="0"/>
              </a:spcBef>
              <a:spcAft>
                <a:spcPts val="0"/>
              </a:spcAft>
              <a:buNone/>
            </a:pPr>
            <a:r>
              <a:rPr lang="en" dirty="0"/>
              <a:t>The finding is that when the top layers of a network is </a:t>
            </a:r>
            <a:r>
              <a:rPr lang="en" dirty="0" err="1"/>
              <a:t>scrambed</a:t>
            </a:r>
            <a:r>
              <a:rPr lang="en" dirty="0"/>
              <a:t>, the sensitivity analysis does not change much.</a:t>
            </a:r>
            <a:endParaRPr dirty="0"/>
          </a:p>
          <a:p>
            <a:pPr marL="0" lvl="0" indent="0" algn="l" rtl="0">
              <a:spcBef>
                <a:spcPts val="0"/>
              </a:spcBef>
              <a:spcAft>
                <a:spcPts val="0"/>
              </a:spcAft>
              <a:buNone/>
            </a:pPr>
            <a:r>
              <a:rPr lang="en" dirty="0"/>
              <a:t>So sensitivity analysis is really giving us a picture of the lowest-level features in a network.</a:t>
            </a:r>
            <a:endParaRPr dirty="0"/>
          </a:p>
          <a:p>
            <a:pPr marL="0" lvl="0" indent="0" algn="l" rtl="0">
              <a:spcBef>
                <a:spcPts val="0"/>
              </a:spcBef>
              <a:spcAft>
                <a:spcPts val="0"/>
              </a:spcAft>
              <a:buNone/>
            </a:pPr>
            <a:r>
              <a:rPr lang="en" dirty="0"/>
              <a:t>It really is like debugging a program by trying to find important lines of code.  If there’s a high-level problem in the architecture, it’s can be hard to understand.</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6690d5dbe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6690d5db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Sensitivity analysis from before fails to produce semantically meaningful changes in the input: is this a failure of the method or do models actually depend on features that make no sense to humans?</a:t>
            </a:r>
            <a:endParaRPr/>
          </a:p>
          <a:p>
            <a:pPr marL="0" lvl="0" indent="0" algn="l" rtl="0">
              <a:spcBef>
                <a:spcPts val="0"/>
              </a:spcBef>
              <a:spcAft>
                <a:spcPts val="0"/>
              </a:spcAft>
              <a:buNone/>
            </a:pPr>
            <a:r>
              <a:rPr lang="en"/>
              <a:t>Surprisingly, recent work has shown that ML models actually use features that humans can’t even see to make predictions.</a:t>
            </a:r>
            <a:endParaRPr/>
          </a:p>
          <a:p>
            <a:pPr marL="0" lvl="0" indent="0" algn="l" rtl="0">
              <a:spcBef>
                <a:spcPts val="0"/>
              </a:spcBef>
              <a:spcAft>
                <a:spcPts val="0"/>
              </a:spcAft>
              <a:buNone/>
            </a:pPr>
            <a:r>
              <a:rPr lang="en"/>
              <a:t>Given that standard models depend on features that are not human-meaningful, what kind of interpretability can we even expect? Explanations that make sense to us might hide how models actually make decisions. On the other hand, model-faithful explanations would probably make no sense to us (recall: sensitivity analysis results).</a:t>
            </a:r>
            <a:endParaRPr/>
          </a:p>
          <a:p>
            <a:pPr marL="0" lvl="0" indent="0" algn="l" rtl="0">
              <a:spcBef>
                <a:spcPts val="0"/>
              </a:spcBef>
              <a:spcAft>
                <a:spcPts val="0"/>
              </a:spcAft>
              <a:buNone/>
            </a:pPr>
            <a:endParaRPr/>
          </a:p>
          <a:p>
            <a:pPr marL="0" lvl="0" indent="0" algn="l" rtl="0">
              <a:spcBef>
                <a:spcPts val="0"/>
              </a:spcBef>
              <a:spcAft>
                <a:spcPts val="0"/>
              </a:spcAft>
              <a:buNone/>
            </a:pPr>
            <a:r>
              <a:rPr lang="en"/>
              <a:t>Maybe we need to train models with interpretability as a goal (in addition to accuracy). How do we force them to use the "right" features? Traditionally, this has been done with better architectures, hand-crafted features etc. Here we will explore a new tool: robustness. By forcing models to be robust to small input changes we encourage them to use features that make more sense to us. We will play with robust models and explore what features they use.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d14dc227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d14dc22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brings us to the third method, which is analogous to looking at the data structures in a network.</a:t>
            </a:r>
            <a:endParaRPr/>
          </a:p>
          <a:p>
            <a:pPr marL="0" lvl="0" indent="0" algn="l" rtl="0">
              <a:spcBef>
                <a:spcPts val="0"/>
              </a:spcBef>
              <a:spcAft>
                <a:spcPts val="0"/>
              </a:spcAft>
              <a:buNone/>
            </a:pPr>
            <a:r>
              <a:rPr lang="en"/>
              <a:t>A network is made up of layers, and each layer is made up of individual units.</a:t>
            </a:r>
            <a:endParaRPr/>
          </a:p>
          <a:p>
            <a:pPr marL="0" lvl="0" indent="0" algn="l" rtl="0">
              <a:spcBef>
                <a:spcPts val="0"/>
              </a:spcBef>
              <a:spcAft>
                <a:spcPts val="0"/>
              </a:spcAft>
              <a:buNone/>
            </a:pPr>
            <a:r>
              <a:rPr lang="en"/>
              <a:t>Each unit outputs its own channel.  For example, the input of an image has three channels, one for each primary color red, blue, and green.</a:t>
            </a:r>
            <a:endParaRPr/>
          </a:p>
          <a:p>
            <a:pPr marL="0" lvl="0" indent="0" algn="l" rtl="0">
              <a:spcBef>
                <a:spcPts val="0"/>
              </a:spcBef>
              <a:spcAft>
                <a:spcPts val="0"/>
              </a:spcAft>
              <a:buNone/>
            </a:pPr>
            <a:r>
              <a:rPr lang="en"/>
              <a:t>Inside the network, each layer has a set of units, and so one layer might produce 256 channels.</a:t>
            </a:r>
            <a:endParaRPr/>
          </a:p>
          <a:p>
            <a:pPr marL="0" lvl="0" indent="0" algn="l" rtl="0">
              <a:spcBef>
                <a:spcPts val="0"/>
              </a:spcBef>
              <a:spcAft>
                <a:spcPts val="0"/>
              </a:spcAft>
              <a:buNone/>
            </a:pPr>
            <a:r>
              <a:rPr lang="en"/>
              <a:t>These do not indicate colors, but maybe they have some other meaning.</a:t>
            </a:r>
            <a:endParaRPr/>
          </a:p>
          <a:p>
            <a:pPr marL="0" lvl="0" indent="0" algn="l" rtl="0">
              <a:spcBef>
                <a:spcPts val="0"/>
              </a:spcBef>
              <a:spcAft>
                <a:spcPts val="0"/>
              </a:spcAft>
              <a:buNone/>
            </a:pPr>
            <a:r>
              <a:rPr lang="en"/>
              <a:t>Understanding channels is a way of understanding the data structure.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bf3da19f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bf3da19f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examine a channel by asking “what concept correlates with a channel”.</a:t>
            </a:r>
            <a:endParaRPr/>
          </a:p>
          <a:p>
            <a:pPr marL="0" lvl="0" indent="0" algn="l" rtl="0">
              <a:spcBef>
                <a:spcPts val="0"/>
              </a:spcBef>
              <a:spcAft>
                <a:spcPts val="0"/>
              </a:spcAft>
              <a:buNone/>
            </a:pPr>
            <a:r>
              <a:rPr lang="en"/>
              <a:t>For example, if you look at a single one of the channels in a network trained to classify pictures of places, you will find that it correlates well with parts of images that look like this.</a:t>
            </a:r>
            <a:endParaRPr/>
          </a:p>
          <a:p>
            <a:pPr marL="0" lvl="0" indent="0" algn="l" rtl="0">
              <a:spcBef>
                <a:spcPts val="0"/>
              </a:spcBef>
              <a:spcAft>
                <a:spcPts val="0"/>
              </a:spcAft>
              <a:buNone/>
            </a:pPr>
            <a:r>
              <a:rPr lang="en"/>
              <a:t>So we have a method called Network Dissection, where we identify the inputs that trigger a feature</a:t>
            </a:r>
            <a:endParaRPr/>
          </a:p>
          <a:p>
            <a:pPr marL="0" lvl="0" indent="0" algn="l" rtl="0">
              <a:spcBef>
                <a:spcPts val="0"/>
              </a:spcBef>
              <a:spcAft>
                <a:spcPts val="0"/>
              </a:spcAft>
              <a:buNone/>
            </a:pPr>
            <a:r>
              <a:rPr lang="en"/>
              <a:t>Correlate those inputs to human concepts</a:t>
            </a:r>
            <a:endParaRPr/>
          </a:p>
          <a:p>
            <a:pPr marL="0" lvl="0" indent="0" algn="l" rtl="0">
              <a:spcBef>
                <a:spcPts val="0"/>
              </a:spcBef>
              <a:spcAft>
                <a:spcPts val="0"/>
              </a:spcAft>
              <a:buNone/>
            </a:pPr>
            <a:r>
              <a:rPr lang="en"/>
              <a:t>And explain decieions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66b79650e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66b79650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Left figure: illustration of the approach:Collect representations from a pretrained model, train an auxiliary classifier to predict parts of speech, and evaluate classification accuracy</a:t>
            </a:r>
            <a:endParaRPr/>
          </a:p>
          <a:p>
            <a:pPr marL="0" lvl="0" indent="0" algn="l" rtl="0">
              <a:spcBef>
                <a:spcPts val="0"/>
              </a:spcBef>
              <a:spcAft>
                <a:spcPts val="0"/>
              </a:spcAft>
              <a:buNone/>
            </a:pPr>
            <a:r>
              <a:rPr lang="en"/>
              <a:t>Right figure: results from different layers of two models on a range of tasks. Every column is one linguistic property (part-of-speech tagging, named-entity recognition, chunking, etc.). Every row is a layer. Colors correspond to classification accuracy. Notice that different layers work better for different properties.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bf3da19f9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bf3da19f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main problem with representation analysis is that units are not always so easy to understand.  For example, in the network on the right, about 46% of units correspond to an identified concept, leading to the question, what do the other 54% of units do?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6690d5db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6690d5db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6690d5db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76690d5db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bf3da19f9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bf3da19f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Recap: deep nets are hard to explain, because they are so big.</a:t>
            </a:r>
            <a:endParaRPr/>
          </a:p>
          <a:p>
            <a:pPr marL="0" lvl="0" indent="0" algn="l" rtl="0">
              <a:spcBef>
                <a:spcPts val="0"/>
              </a:spcBef>
              <a:spcAft>
                <a:spcPts val="0"/>
              </a:spcAft>
              <a:buNone/>
            </a:pPr>
            <a:r>
              <a:rPr lang="en"/>
              <a:t>But explanations are important, because testing alone cannot reveal the reasons a network makes the decisions that it does.</a:t>
            </a:r>
            <a:endParaRPr/>
          </a:p>
          <a:p>
            <a:pPr marL="0" lvl="0" indent="0" algn="l" rtl="0">
              <a:spcBef>
                <a:spcPts val="0"/>
              </a:spcBef>
              <a:spcAft>
                <a:spcPts val="0"/>
              </a:spcAft>
              <a:buNone/>
            </a:pPr>
            <a:r>
              <a:rPr lang="en"/>
              <a:t>There are three approaches for making explanations.</a:t>
            </a:r>
            <a:endParaRPr/>
          </a:p>
          <a:p>
            <a:pPr marL="0" lvl="0" indent="0" algn="l" rtl="0">
              <a:spcBef>
                <a:spcPts val="0"/>
              </a:spcBef>
              <a:spcAft>
                <a:spcPts val="0"/>
              </a:spcAft>
              <a:buNone/>
            </a:pPr>
            <a:r>
              <a:rPr lang="en"/>
              <a:t>One is to add explainer nets; another is to trace the most salient computations, and another is to analyze the data structures.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da5314e3e_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da5314e3e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da5314e3e_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6da5314e3e_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da5314e3e_1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da5314e3e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6690d5db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6690d5db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da5314e3e_1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da5314e3e_1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da5314e3e_18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da5314e3e_1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bf3da19f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bf3da19f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 like to say a few words about deep net interpretability.</a:t>
            </a:r>
            <a:endParaRPr/>
          </a:p>
          <a:p>
            <a:pPr marL="0" lvl="0" indent="0" algn="l" rtl="0">
              <a:spcBef>
                <a:spcPts val="0"/>
              </a:spcBef>
              <a:spcAft>
                <a:spcPts val="0"/>
              </a:spcAft>
              <a:buNone/>
            </a:pPr>
            <a:r>
              <a:rPr lang="en"/>
              <a:t>Deep nets have been at the center of a whirlwind of excitement in recent years.</a:t>
            </a:r>
            <a:endParaRPr/>
          </a:p>
          <a:p>
            <a:pPr marL="0" lvl="0" indent="0" algn="l" rtl="0">
              <a:spcBef>
                <a:spcPts val="0"/>
              </a:spcBef>
              <a:spcAft>
                <a:spcPts val="0"/>
              </a:spcAft>
              <a:buNone/>
            </a:pPr>
            <a:r>
              <a:rPr lang="en"/>
              <a:t>For example, Go is a board game that researchers thought would be too hard for computers to master for another few decades, but recently Google demonstrated a couple different systems that can beat the world champions at the game.</a:t>
            </a:r>
            <a:endParaRPr/>
          </a:p>
          <a:p>
            <a:pPr marL="0" lvl="0" indent="0" algn="l" rtl="0">
              <a:spcBef>
                <a:spcPts val="0"/>
              </a:spcBef>
              <a:spcAft>
                <a:spcPts val="0"/>
              </a:spcAft>
              <a:buNone/>
            </a:pPr>
            <a:r>
              <a:rPr lang="en"/>
              <a:t>And AI progress is visible everywhere now.  The world is working on self-driving cars, where the perception problem seems suddenly tractable.  And there are startups everywhere applying AI to things like medical image analysis.</a:t>
            </a:r>
            <a:endParaRPr/>
          </a:p>
          <a:p>
            <a:pPr marL="0" lvl="0" indent="0" algn="l" rtl="0">
              <a:spcBef>
                <a:spcPts val="0"/>
              </a:spcBef>
              <a:spcAft>
                <a:spcPts val="0"/>
              </a:spcAft>
              <a:buNone/>
            </a:pPr>
            <a:r>
              <a:rPr lang="en"/>
              <a:t>Behind all these things are deep networks.  Deep nets work really well at solving a lot of problems, and in some problems they will be unavoidable.</a:t>
            </a:r>
            <a:endParaRPr/>
          </a:p>
          <a:p>
            <a:pPr marL="0" lvl="0" indent="0" algn="l" rtl="0">
              <a:spcBef>
                <a:spcPts val="0"/>
              </a:spcBef>
              <a:spcAft>
                <a:spcPts val="0"/>
              </a:spcAft>
              <a:buNone/>
            </a:pPr>
            <a:r>
              <a:rPr lang="en"/>
              <a:t>...But deep nets are hard to understand!</a:t>
            </a:r>
            <a:endParaRPr/>
          </a:p>
          <a:p>
            <a:pPr marL="0" lvl="0" indent="0" algn="l" rtl="0">
              <a:spcBef>
                <a:spcPts val="0"/>
              </a:spcBef>
              <a:spcAft>
                <a:spcPts val="0"/>
              </a:spcAft>
              <a:buNone/>
            </a:pPr>
            <a:r>
              <a:rPr lang="en"/>
              <a:t>How can we possibly have computer programs that we made, but that we don’t understand?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bf3da19f9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bf3da19f9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thing to realize is that deep nets are self-programming systems.  Here is how they are programmed.</a:t>
            </a:r>
            <a:endParaRPr/>
          </a:p>
          <a:p>
            <a:pPr marL="0" lvl="0" indent="0" algn="l" rtl="0">
              <a:spcBef>
                <a:spcPts val="0"/>
              </a:spcBef>
              <a:spcAft>
                <a:spcPts val="0"/>
              </a:spcAft>
              <a:buNone/>
            </a:pPr>
            <a:r>
              <a:rPr lang="en"/>
              <a:t>A deep net consists of a series of layers.  Each layer is a mathematical operation that isn’t set until the network is trained on some data.</a:t>
            </a:r>
            <a:br>
              <a:rPr lang="en"/>
            </a:br>
            <a:r>
              <a:rPr lang="en"/>
              <a:t>The middle layers start random.</a:t>
            </a:r>
            <a:endParaRPr/>
          </a:p>
          <a:p>
            <a:pPr marL="0" lvl="0" indent="0" algn="l" rtl="0">
              <a:spcBef>
                <a:spcPts val="0"/>
              </a:spcBef>
              <a:spcAft>
                <a:spcPts val="0"/>
              </a:spcAft>
              <a:buNone/>
            </a:pPr>
            <a:r>
              <a:rPr lang="en"/>
              <a:t>We train the net on “training data” and adjust middle layers based on how right or wrong it is.</a:t>
            </a:r>
            <a:endParaRPr/>
          </a:p>
          <a:p>
            <a:pPr marL="0" lvl="0" indent="0" algn="l" rtl="0">
              <a:spcBef>
                <a:spcPts val="0"/>
              </a:spcBef>
              <a:spcAft>
                <a:spcPts val="0"/>
              </a:spcAft>
              <a:buNone/>
            </a:pPr>
            <a:r>
              <a:rPr lang="en"/>
              <a:t>This is called end-to-end training, because we do not really look at the middle, just the ends.</a:t>
            </a:r>
            <a:endParaRPr/>
          </a:p>
          <a:p>
            <a:pPr marL="0" lvl="0" indent="0" algn="l" rtl="0">
              <a:spcBef>
                <a:spcPts val="0"/>
              </a:spcBef>
              <a:spcAft>
                <a:spcPts val="0"/>
              </a:spcAft>
              <a:buNone/>
            </a:pPr>
            <a:r>
              <a:rPr lang="en"/>
              <a:t>It works surprisingly well.  But we do not know what ends up in the middle.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www.youtube.com/watch?v=ORHFOnaEzPc" TargetMode="External"/><Relationship Id="rId4" Type="http://schemas.openxmlformats.org/officeDocument/2006/relationships/hyperlink" Target="https://www.facebook.com/yann.lecun/posts/101549381305921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bit.ly/sidn-colab-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idn.csail.mit.edu/"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bit.ly/sidn-solutions-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Structure and Interpretation of Deep Networks</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IAP Practicum 2020</a:t>
            </a:r>
            <a:endParaRPr/>
          </a:p>
          <a:p>
            <a:pPr marL="0" lvl="0" indent="0" algn="l" rtl="0">
              <a:spcBef>
                <a:spcPts val="0"/>
              </a:spcBef>
              <a:spcAft>
                <a:spcPts val="0"/>
              </a:spcAft>
              <a:buNone/>
            </a:pPr>
            <a:endParaRPr/>
          </a:p>
          <a:p>
            <a:pPr marL="0" lvl="0" indent="0" algn="l" rtl="0">
              <a:spcBef>
                <a:spcPts val="0"/>
              </a:spcBef>
              <a:spcAft>
                <a:spcPts val="0"/>
              </a:spcAft>
              <a:buNone/>
            </a:pPr>
            <a:r>
              <a:rPr lang="en"/>
              <a:t>Julius Adebayo, Jacob Andreas, David Bau, Anthony Bau, Yonatan Belinkov, Irene Chen, Sebastian Gehrmann, Jesse Mu, Vitali Petsiuk, Andrew Ross, Shibani Santurkar, Hendrik Strobelt, Mirac Suzgun, Dimitris Tsipras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Deeper they go, the Deeper the Mystery</a:t>
            </a:r>
            <a:endParaRPr/>
          </a:p>
        </p:txBody>
      </p:sp>
      <p:pic>
        <p:nvPicPr>
          <p:cNvPr id="145" name="Google Shape;145;p22"/>
          <p:cNvPicPr preferRelativeResize="0"/>
          <p:nvPr/>
        </p:nvPicPr>
        <p:blipFill>
          <a:blip r:embed="rId3">
            <a:alphaModFix/>
          </a:blip>
          <a:stretch>
            <a:fillRect/>
          </a:stretch>
        </p:blipFill>
        <p:spPr>
          <a:xfrm>
            <a:off x="403975" y="3036624"/>
            <a:ext cx="1277650" cy="1954475"/>
          </a:xfrm>
          <a:prstGeom prst="rect">
            <a:avLst/>
          </a:prstGeom>
          <a:noFill/>
          <a:ln>
            <a:noFill/>
          </a:ln>
        </p:spPr>
      </p:pic>
      <p:pic>
        <p:nvPicPr>
          <p:cNvPr id="146" name="Google Shape;146;p22"/>
          <p:cNvPicPr preferRelativeResize="0"/>
          <p:nvPr/>
        </p:nvPicPr>
        <p:blipFill>
          <a:blip r:embed="rId4">
            <a:alphaModFix/>
          </a:blip>
          <a:stretch>
            <a:fillRect/>
          </a:stretch>
        </p:blipFill>
        <p:spPr>
          <a:xfrm>
            <a:off x="2575450" y="2270926"/>
            <a:ext cx="727250" cy="2720174"/>
          </a:xfrm>
          <a:prstGeom prst="rect">
            <a:avLst/>
          </a:prstGeom>
          <a:noFill/>
          <a:ln>
            <a:noFill/>
          </a:ln>
        </p:spPr>
      </p:pic>
      <p:pic>
        <p:nvPicPr>
          <p:cNvPr id="147" name="Google Shape;147;p22"/>
          <p:cNvPicPr preferRelativeResize="0"/>
          <p:nvPr/>
        </p:nvPicPr>
        <p:blipFill>
          <a:blip r:embed="rId5">
            <a:alphaModFix/>
          </a:blip>
          <a:stretch>
            <a:fillRect/>
          </a:stretch>
        </p:blipFill>
        <p:spPr>
          <a:xfrm>
            <a:off x="4350675" y="2270925"/>
            <a:ext cx="867853" cy="2720175"/>
          </a:xfrm>
          <a:prstGeom prst="rect">
            <a:avLst/>
          </a:prstGeom>
          <a:noFill/>
          <a:ln>
            <a:noFill/>
          </a:ln>
        </p:spPr>
      </p:pic>
      <p:pic>
        <p:nvPicPr>
          <p:cNvPr id="148" name="Google Shape;148;p22"/>
          <p:cNvPicPr preferRelativeResize="0"/>
          <p:nvPr/>
        </p:nvPicPr>
        <p:blipFill>
          <a:blip r:embed="rId6">
            <a:alphaModFix/>
          </a:blip>
          <a:stretch>
            <a:fillRect/>
          </a:stretch>
        </p:blipFill>
        <p:spPr>
          <a:xfrm>
            <a:off x="6497925" y="2270925"/>
            <a:ext cx="434340" cy="2720176"/>
          </a:xfrm>
          <a:prstGeom prst="rect">
            <a:avLst/>
          </a:prstGeom>
          <a:noFill/>
          <a:ln>
            <a:noFill/>
          </a:ln>
        </p:spPr>
      </p:pic>
      <p:sp>
        <p:nvSpPr>
          <p:cNvPr id="149" name="Google Shape;149;p22"/>
          <p:cNvSpPr txBox="1"/>
          <p:nvPr/>
        </p:nvSpPr>
        <p:spPr>
          <a:xfrm>
            <a:off x="142800" y="2476750"/>
            <a:ext cx="18000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AlexNet (2012)</a:t>
            </a:r>
            <a:br>
              <a:rPr lang="en"/>
            </a:br>
            <a:r>
              <a:rPr lang="en"/>
              <a:t>8 layers; acc 84.7%</a:t>
            </a:r>
            <a:endParaRPr/>
          </a:p>
        </p:txBody>
      </p:sp>
      <p:sp>
        <p:nvSpPr>
          <p:cNvPr id="150" name="Google Shape;150;p22"/>
          <p:cNvSpPr txBox="1"/>
          <p:nvPr/>
        </p:nvSpPr>
        <p:spPr>
          <a:xfrm>
            <a:off x="1935725" y="1711688"/>
            <a:ext cx="20067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VGG (2014)</a:t>
            </a:r>
            <a:br>
              <a:rPr lang="en"/>
            </a:br>
            <a:r>
              <a:rPr lang="en"/>
              <a:t>19 layers; acc 91.5%</a:t>
            </a:r>
            <a:endParaRPr/>
          </a:p>
        </p:txBody>
      </p:sp>
      <p:sp>
        <p:nvSpPr>
          <p:cNvPr id="151" name="Google Shape;151;p22"/>
          <p:cNvSpPr txBox="1"/>
          <p:nvPr/>
        </p:nvSpPr>
        <p:spPr>
          <a:xfrm>
            <a:off x="3781250" y="1711688"/>
            <a:ext cx="20067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GoogLeNet (2015)</a:t>
            </a:r>
            <a:br>
              <a:rPr lang="en"/>
            </a:br>
            <a:r>
              <a:rPr lang="en"/>
              <a:t>22 layers; acc 92.2%</a:t>
            </a:r>
            <a:endParaRPr/>
          </a:p>
        </p:txBody>
      </p:sp>
      <p:sp>
        <p:nvSpPr>
          <p:cNvPr id="152" name="Google Shape;152;p22"/>
          <p:cNvSpPr txBox="1"/>
          <p:nvPr/>
        </p:nvSpPr>
        <p:spPr>
          <a:xfrm>
            <a:off x="5711750" y="1711688"/>
            <a:ext cx="2006700" cy="5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ResNet (2016)</a:t>
            </a:r>
            <a:br>
              <a:rPr lang="en"/>
            </a:br>
            <a:r>
              <a:rPr lang="en"/>
              <a:t>152 layers; acc 95.6%</a:t>
            </a:r>
            <a:endParaRPr/>
          </a:p>
        </p:txBody>
      </p:sp>
      <p:sp>
        <p:nvSpPr>
          <p:cNvPr id="153" name="Google Shape;153;p22"/>
          <p:cNvSpPr txBox="1"/>
          <p:nvPr/>
        </p:nvSpPr>
        <p:spPr>
          <a:xfrm>
            <a:off x="7526050" y="2306875"/>
            <a:ext cx="1503000" cy="25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End-to-end training fits the data well…</a:t>
            </a:r>
            <a:endParaRPr/>
          </a:p>
          <a:p>
            <a:pPr marL="0" lvl="0" indent="0" algn="l" rtl="0">
              <a:spcBef>
                <a:spcPts val="0"/>
              </a:spcBef>
              <a:spcAft>
                <a:spcPts val="0"/>
              </a:spcAft>
              <a:buNone/>
            </a:pPr>
            <a:endParaRPr/>
          </a:p>
          <a:p>
            <a:pPr marL="0" lvl="0" indent="0" algn="l" rtl="0">
              <a:spcBef>
                <a:spcPts val="0"/>
              </a:spcBef>
              <a:spcAft>
                <a:spcPts val="0"/>
              </a:spcAft>
              <a:buNone/>
            </a:pPr>
            <a:r>
              <a:rPr lang="en"/>
              <a:t>But the mysterious hidden layers are deeper than ever!</a:t>
            </a:r>
            <a:endParaRPr/>
          </a:p>
        </p:txBody>
      </p:sp>
      <p:cxnSp>
        <p:nvCxnSpPr>
          <p:cNvPr id="154" name="Google Shape;154;p22"/>
          <p:cNvCxnSpPr>
            <a:endCxn id="152" idx="2"/>
          </p:cNvCxnSpPr>
          <p:nvPr/>
        </p:nvCxnSpPr>
        <p:spPr>
          <a:xfrm rot="10800000">
            <a:off x="6715100" y="2271488"/>
            <a:ext cx="873600" cy="317100"/>
          </a:xfrm>
          <a:prstGeom prst="straightConnector1">
            <a:avLst/>
          </a:prstGeom>
          <a:noFill/>
          <a:ln w="9525" cap="flat" cmpd="sng">
            <a:solidFill>
              <a:schemeClr val="dk2"/>
            </a:solidFill>
            <a:prstDash val="solid"/>
            <a:round/>
            <a:headEnd type="none" w="med" len="med"/>
            <a:tailEnd type="triangle" w="med" len="med"/>
          </a:ln>
        </p:spPr>
      </p:cxnSp>
      <p:cxnSp>
        <p:nvCxnSpPr>
          <p:cNvPr id="155" name="Google Shape;155;p22"/>
          <p:cNvCxnSpPr>
            <a:endCxn id="148" idx="2"/>
          </p:cNvCxnSpPr>
          <p:nvPr/>
        </p:nvCxnSpPr>
        <p:spPr>
          <a:xfrm flipH="1">
            <a:off x="6715095" y="2588701"/>
            <a:ext cx="873600" cy="2402400"/>
          </a:xfrm>
          <a:prstGeom prst="straightConnector1">
            <a:avLst/>
          </a:prstGeom>
          <a:noFill/>
          <a:ln w="9525" cap="flat" cmpd="sng">
            <a:solidFill>
              <a:schemeClr val="dk2"/>
            </a:solidFill>
            <a:prstDash val="solid"/>
            <a:round/>
            <a:headEnd type="none" w="med" len="med"/>
            <a:tailEnd type="triangle" w="med" len="med"/>
          </a:ln>
        </p:spPr>
      </p:cxnSp>
      <p:cxnSp>
        <p:nvCxnSpPr>
          <p:cNvPr id="156" name="Google Shape;156;p22"/>
          <p:cNvCxnSpPr/>
          <p:nvPr/>
        </p:nvCxnSpPr>
        <p:spPr>
          <a:xfrm rot="10800000">
            <a:off x="6889450" y="3371450"/>
            <a:ext cx="688800" cy="73200"/>
          </a:xfrm>
          <a:prstGeom prst="straightConnector1">
            <a:avLst/>
          </a:prstGeom>
          <a:noFill/>
          <a:ln w="9525" cap="flat" cmpd="sng">
            <a:solidFill>
              <a:schemeClr val="dk2"/>
            </a:solidFill>
            <a:prstDash val="solid"/>
            <a:round/>
            <a:headEnd type="none" w="med" len="med"/>
            <a:tailEnd type="triangle" w="med" len="med"/>
          </a:ln>
        </p:spPr>
      </p:cxnSp>
      <p:pic>
        <p:nvPicPr>
          <p:cNvPr id="157" name="Google Shape;157;p22"/>
          <p:cNvPicPr preferRelativeResize="0"/>
          <p:nvPr/>
        </p:nvPicPr>
        <p:blipFill>
          <a:blip r:embed="rId7">
            <a:alphaModFix/>
          </a:blip>
          <a:stretch>
            <a:fillRect/>
          </a:stretch>
        </p:blipFill>
        <p:spPr>
          <a:xfrm>
            <a:off x="291300" y="1849634"/>
            <a:ext cx="1503000" cy="268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Debate: is empirical evidence enough?</a:t>
            </a:r>
            <a:endParaRPr/>
          </a:p>
        </p:txBody>
      </p:sp>
      <p:sp>
        <p:nvSpPr>
          <p:cNvPr id="163" name="Google Shape;163;p23"/>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Rahimi: “Machine learning has become </a:t>
            </a:r>
            <a:r>
              <a:rPr lang="en" b="1"/>
              <a:t>alchemy</a:t>
            </a:r>
            <a:r>
              <a:rPr lang="en"/>
              <a:t>… I would like to live in a society whose systems are built on top of verifiable, rigorous, thorough knowledge, and not on alchemy.”</a:t>
            </a:r>
            <a:endParaRPr/>
          </a:p>
        </p:txBody>
      </p:sp>
      <p:sp>
        <p:nvSpPr>
          <p:cNvPr id="164" name="Google Shape;164;p23"/>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LeCun: “It's exactly this kind of attitude that lead the ML community to abandon neural nets for over 10 years, despite ample </a:t>
            </a:r>
            <a:r>
              <a:rPr lang="en" b="1"/>
              <a:t>empirical evidence</a:t>
            </a:r>
            <a:r>
              <a:rPr lang="en"/>
              <a:t> that they worked very well in many situations.”</a:t>
            </a:r>
            <a:endParaRPr/>
          </a:p>
        </p:txBody>
      </p:sp>
      <p:pic>
        <p:nvPicPr>
          <p:cNvPr id="165" name="Google Shape;165;p23"/>
          <p:cNvPicPr preferRelativeResize="0"/>
          <p:nvPr/>
        </p:nvPicPr>
        <p:blipFill>
          <a:blip r:embed="rId3">
            <a:alphaModFix/>
          </a:blip>
          <a:stretch>
            <a:fillRect/>
          </a:stretch>
        </p:blipFill>
        <p:spPr>
          <a:xfrm>
            <a:off x="567320" y="3117300"/>
            <a:ext cx="1694575" cy="1604775"/>
          </a:xfrm>
          <a:prstGeom prst="rect">
            <a:avLst/>
          </a:prstGeom>
          <a:noFill/>
          <a:ln>
            <a:noFill/>
          </a:ln>
        </p:spPr>
      </p:pic>
      <p:sp>
        <p:nvSpPr>
          <p:cNvPr id="166" name="Google Shape;166;p23"/>
          <p:cNvSpPr txBox="1">
            <a:spLocks noGrp="1"/>
          </p:cNvSpPr>
          <p:nvPr>
            <p:ph type="body" idx="1"/>
          </p:nvPr>
        </p:nvSpPr>
        <p:spPr>
          <a:xfrm>
            <a:off x="2572050" y="4280050"/>
            <a:ext cx="3999900" cy="29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Debate on sidelines of NIPS 2017</a:t>
            </a:r>
            <a:endParaRPr/>
          </a:p>
        </p:txBody>
      </p:sp>
      <p:sp>
        <p:nvSpPr>
          <p:cNvPr id="167" name="Google Shape;167;p23"/>
          <p:cNvSpPr txBox="1">
            <a:spLocks noGrp="1"/>
          </p:cNvSpPr>
          <p:nvPr>
            <p:ph type="body" idx="1"/>
          </p:nvPr>
        </p:nvSpPr>
        <p:spPr>
          <a:xfrm>
            <a:off x="4694250" y="3274150"/>
            <a:ext cx="2463300" cy="100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4"/>
              </a:rPr>
              <a:t>https://www.facebook.com/yann.lecun/posts/10154938130592143</a:t>
            </a:r>
            <a:endParaRPr/>
          </a:p>
        </p:txBody>
      </p:sp>
      <p:sp>
        <p:nvSpPr>
          <p:cNvPr id="168" name="Google Shape;168;p23"/>
          <p:cNvSpPr txBox="1">
            <a:spLocks noGrp="1"/>
          </p:cNvSpPr>
          <p:nvPr>
            <p:ph type="body" idx="1"/>
          </p:nvPr>
        </p:nvSpPr>
        <p:spPr>
          <a:xfrm>
            <a:off x="2298475" y="3274138"/>
            <a:ext cx="2359200" cy="67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5"/>
              </a:rPr>
              <a:t>https://www.youtube.com/watch?v=ORHFOnaEzPc</a:t>
            </a:r>
            <a:endParaRPr/>
          </a:p>
          <a:p>
            <a:pPr marL="0" lvl="0" indent="0" algn="ctr" rtl="0">
              <a:spcBef>
                <a:spcPts val="1600"/>
              </a:spcBef>
              <a:spcAft>
                <a:spcPts val="1600"/>
              </a:spcAft>
              <a:buNone/>
            </a:pPr>
            <a:endParaRPr/>
          </a:p>
        </p:txBody>
      </p:sp>
      <p:pic>
        <p:nvPicPr>
          <p:cNvPr id="169" name="Google Shape;169;p23"/>
          <p:cNvPicPr preferRelativeResize="0"/>
          <p:nvPr/>
        </p:nvPicPr>
        <p:blipFill rotWithShape="1">
          <a:blip r:embed="rId6">
            <a:alphaModFix/>
          </a:blip>
          <a:srcRect l="10104"/>
          <a:stretch/>
        </p:blipFill>
        <p:spPr>
          <a:xfrm>
            <a:off x="7157550" y="3117300"/>
            <a:ext cx="1536450" cy="160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Deep Networks are Tested</a:t>
            </a:r>
            <a:endParaRPr/>
          </a:p>
        </p:txBody>
      </p:sp>
      <p:sp>
        <p:nvSpPr>
          <p:cNvPr id="175" name="Google Shape;175;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Problem: classify the type of object in</a:t>
            </a:r>
            <a:br>
              <a:rPr lang="en"/>
            </a:br>
            <a:r>
              <a:rPr lang="en"/>
              <a:t>the image from a set of 1000 classes.</a:t>
            </a:r>
            <a:br>
              <a:rPr lang="en"/>
            </a:br>
            <a:br>
              <a:rPr lang="en"/>
            </a:br>
            <a:r>
              <a:rPr lang="en"/>
              <a:t>Given: several thousand examples</a:t>
            </a:r>
            <a:br>
              <a:rPr lang="en"/>
            </a:br>
            <a:r>
              <a:rPr lang="en"/>
              <a:t>of each class.</a:t>
            </a:r>
            <a:endParaRPr/>
          </a:p>
          <a:p>
            <a:pPr marL="0" lvl="0" indent="0" algn="l" rtl="0">
              <a:spcBef>
                <a:spcPts val="1600"/>
              </a:spcBef>
              <a:spcAft>
                <a:spcPts val="1600"/>
              </a:spcAft>
              <a:buNone/>
            </a:pPr>
            <a:r>
              <a:rPr lang="en"/>
              <a:t>Goal: learn what makes a bird look</a:t>
            </a:r>
            <a:br>
              <a:rPr lang="en"/>
            </a:br>
            <a:r>
              <a:rPr lang="en"/>
              <a:t>different from a fish, tree, car, etc.</a:t>
            </a:r>
            <a:endParaRPr/>
          </a:p>
        </p:txBody>
      </p:sp>
      <p:pic>
        <p:nvPicPr>
          <p:cNvPr id="176" name="Google Shape;176;p24"/>
          <p:cNvPicPr preferRelativeResize="0"/>
          <p:nvPr/>
        </p:nvPicPr>
        <p:blipFill rotWithShape="1">
          <a:blip r:embed="rId3">
            <a:alphaModFix/>
          </a:blip>
          <a:srcRect r="17348" b="17430"/>
          <a:stretch/>
        </p:blipFill>
        <p:spPr>
          <a:xfrm>
            <a:off x="4875375" y="2495550"/>
            <a:ext cx="1724025" cy="1714500"/>
          </a:xfrm>
          <a:prstGeom prst="rect">
            <a:avLst/>
          </a:prstGeom>
          <a:noFill/>
          <a:ln>
            <a:noFill/>
          </a:ln>
        </p:spPr>
      </p:pic>
      <p:pic>
        <p:nvPicPr>
          <p:cNvPr id="177" name="Google Shape;177;p24"/>
          <p:cNvPicPr preferRelativeResize="0"/>
          <p:nvPr/>
        </p:nvPicPr>
        <p:blipFill>
          <a:blip r:embed="rId4">
            <a:alphaModFix/>
          </a:blip>
          <a:stretch>
            <a:fillRect/>
          </a:stretch>
        </p:blipFill>
        <p:spPr>
          <a:xfrm>
            <a:off x="6599388" y="2495550"/>
            <a:ext cx="1724025" cy="17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Deep Networks are Tested</a:t>
            </a:r>
            <a:endParaRPr/>
          </a:p>
        </p:txBody>
      </p:sp>
      <p:sp>
        <p:nvSpPr>
          <p:cNvPr id="183" name="Google Shape;183;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Memorization</a:t>
            </a:r>
            <a:r>
              <a:rPr lang="en"/>
              <a:t> is </a:t>
            </a:r>
            <a:r>
              <a:rPr lang="en" u="sng"/>
              <a:t>not</a:t>
            </a:r>
            <a:r>
              <a:rPr lang="en"/>
              <a:t> what we want.  How do we know if a net </a:t>
            </a:r>
            <a:r>
              <a:rPr lang="en" b="1"/>
              <a:t>generalizes</a:t>
            </a:r>
            <a:r>
              <a:rPr lang="en"/>
              <a:t>?</a:t>
            </a:r>
            <a:endParaRPr/>
          </a:p>
          <a:p>
            <a:pPr marL="0" lvl="0" indent="0" algn="l" rtl="0">
              <a:spcBef>
                <a:spcPts val="1600"/>
              </a:spcBef>
              <a:spcAft>
                <a:spcPts val="0"/>
              </a:spcAft>
              <a:buNone/>
            </a:pPr>
            <a:r>
              <a:rPr lang="en"/>
              <a:t>To test this empirically:</a:t>
            </a:r>
            <a:endParaRPr/>
          </a:p>
          <a:p>
            <a:pPr marL="0" lvl="0" indent="0" algn="l" rtl="0">
              <a:spcBef>
                <a:spcPts val="1600"/>
              </a:spcBef>
              <a:spcAft>
                <a:spcPts val="1600"/>
              </a:spcAft>
              <a:buNone/>
            </a:pPr>
            <a:r>
              <a:rPr lang="en"/>
              <a:t>1. </a:t>
            </a:r>
            <a:r>
              <a:rPr lang="en" b="1"/>
              <a:t>Split the data.</a:t>
            </a:r>
            <a:br>
              <a:rPr lang="en"/>
            </a:br>
            <a:r>
              <a:rPr lang="en"/>
              <a:t>2. Train on one split.</a:t>
            </a:r>
            <a:br>
              <a:rPr lang="en"/>
            </a:br>
            <a:r>
              <a:rPr lang="en"/>
              <a:t>3. Test on the other split.</a:t>
            </a:r>
            <a:endParaRPr/>
          </a:p>
        </p:txBody>
      </p:sp>
      <p:pic>
        <p:nvPicPr>
          <p:cNvPr id="184" name="Google Shape;184;p25"/>
          <p:cNvPicPr preferRelativeResize="0"/>
          <p:nvPr/>
        </p:nvPicPr>
        <p:blipFill rotWithShape="1">
          <a:blip r:embed="rId3">
            <a:alphaModFix/>
          </a:blip>
          <a:srcRect r="17348" b="17430"/>
          <a:stretch/>
        </p:blipFill>
        <p:spPr>
          <a:xfrm>
            <a:off x="4875375" y="2495550"/>
            <a:ext cx="1724025" cy="1714500"/>
          </a:xfrm>
          <a:prstGeom prst="rect">
            <a:avLst/>
          </a:prstGeom>
          <a:noFill/>
          <a:ln>
            <a:noFill/>
          </a:ln>
        </p:spPr>
      </p:pic>
      <p:pic>
        <p:nvPicPr>
          <p:cNvPr id="185" name="Google Shape;185;p25"/>
          <p:cNvPicPr preferRelativeResize="0"/>
          <p:nvPr/>
        </p:nvPicPr>
        <p:blipFill>
          <a:blip r:embed="rId4">
            <a:alphaModFix/>
          </a:blip>
          <a:stretch>
            <a:fillRect/>
          </a:stretch>
        </p:blipFill>
        <p:spPr>
          <a:xfrm>
            <a:off x="6857588" y="2495550"/>
            <a:ext cx="1724025" cy="1714500"/>
          </a:xfrm>
          <a:prstGeom prst="rect">
            <a:avLst/>
          </a:prstGeom>
          <a:noFill/>
          <a:ln>
            <a:noFill/>
          </a:ln>
        </p:spPr>
      </p:pic>
      <p:sp>
        <p:nvSpPr>
          <p:cNvPr id="186" name="Google Shape;186;p25"/>
          <p:cNvSpPr txBox="1"/>
          <p:nvPr/>
        </p:nvSpPr>
        <p:spPr>
          <a:xfrm rot="5400000">
            <a:off x="6281100" y="3170100"/>
            <a:ext cx="10020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Split data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Deep Networks are Tested</a:t>
            </a:r>
            <a:endParaRPr/>
          </a:p>
        </p:txBody>
      </p:sp>
      <p:sp>
        <p:nvSpPr>
          <p:cNvPr id="192" name="Google Shape;192;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Memorization</a:t>
            </a:r>
            <a:r>
              <a:rPr lang="en"/>
              <a:t> is </a:t>
            </a:r>
            <a:r>
              <a:rPr lang="en" u="sng"/>
              <a:t>not</a:t>
            </a:r>
            <a:r>
              <a:rPr lang="en"/>
              <a:t> what we want.  How do we know if a net </a:t>
            </a:r>
            <a:r>
              <a:rPr lang="en" b="1"/>
              <a:t>generalizes</a:t>
            </a:r>
            <a:r>
              <a:rPr lang="en"/>
              <a:t>?</a:t>
            </a:r>
            <a:endParaRPr b="1"/>
          </a:p>
          <a:p>
            <a:pPr marL="0" lvl="0" indent="0" algn="l" rtl="0">
              <a:spcBef>
                <a:spcPts val="1600"/>
              </a:spcBef>
              <a:spcAft>
                <a:spcPts val="0"/>
              </a:spcAft>
              <a:buNone/>
            </a:pPr>
            <a:r>
              <a:rPr lang="en"/>
              <a:t>To test this empirically:</a:t>
            </a:r>
            <a:endParaRPr/>
          </a:p>
          <a:p>
            <a:pPr marL="0" lvl="0" indent="0" algn="l" rtl="0">
              <a:spcBef>
                <a:spcPts val="1600"/>
              </a:spcBef>
              <a:spcAft>
                <a:spcPts val="0"/>
              </a:spcAft>
              <a:buNone/>
            </a:pPr>
            <a:r>
              <a:rPr lang="en"/>
              <a:t>1. Split the data.</a:t>
            </a:r>
            <a:br>
              <a:rPr lang="en"/>
            </a:br>
            <a:r>
              <a:rPr lang="en"/>
              <a:t>2. </a:t>
            </a:r>
            <a:r>
              <a:rPr lang="en" b="1"/>
              <a:t>Train on one split.</a:t>
            </a:r>
            <a:br>
              <a:rPr lang="en"/>
            </a:br>
            <a:r>
              <a:rPr lang="en"/>
              <a:t>3. Test on the other split.</a:t>
            </a:r>
            <a:endParaRPr/>
          </a:p>
          <a:p>
            <a:pPr marL="0" lvl="0" indent="0" algn="l" rtl="0">
              <a:spcBef>
                <a:spcPts val="1600"/>
              </a:spcBef>
              <a:spcAft>
                <a:spcPts val="1600"/>
              </a:spcAft>
              <a:buNone/>
            </a:pPr>
            <a:endParaRPr/>
          </a:p>
        </p:txBody>
      </p:sp>
      <p:pic>
        <p:nvPicPr>
          <p:cNvPr id="193" name="Google Shape;193;p26"/>
          <p:cNvPicPr preferRelativeResize="0"/>
          <p:nvPr/>
        </p:nvPicPr>
        <p:blipFill rotWithShape="1">
          <a:blip r:embed="rId3">
            <a:alphaModFix/>
          </a:blip>
          <a:srcRect r="17348" b="17430"/>
          <a:stretch/>
        </p:blipFill>
        <p:spPr>
          <a:xfrm>
            <a:off x="4875375" y="2495550"/>
            <a:ext cx="1724025" cy="1714500"/>
          </a:xfrm>
          <a:prstGeom prst="rect">
            <a:avLst/>
          </a:prstGeom>
          <a:noFill/>
          <a:ln>
            <a:noFill/>
          </a:ln>
        </p:spPr>
      </p:pic>
      <p:pic>
        <p:nvPicPr>
          <p:cNvPr id="194" name="Google Shape;194;p26"/>
          <p:cNvPicPr preferRelativeResize="0"/>
          <p:nvPr/>
        </p:nvPicPr>
        <p:blipFill>
          <a:blip r:embed="rId4">
            <a:alphaModFix amt="25000"/>
          </a:blip>
          <a:stretch>
            <a:fillRect/>
          </a:stretch>
        </p:blipFill>
        <p:spPr>
          <a:xfrm>
            <a:off x="6857588" y="2495550"/>
            <a:ext cx="1724025" cy="1714500"/>
          </a:xfrm>
          <a:prstGeom prst="rect">
            <a:avLst/>
          </a:prstGeom>
          <a:noFill/>
          <a:ln>
            <a:noFill/>
          </a:ln>
        </p:spPr>
      </p:pic>
      <p:sp>
        <p:nvSpPr>
          <p:cNvPr id="195" name="Google Shape;195;p26"/>
          <p:cNvSpPr txBox="1"/>
          <p:nvPr/>
        </p:nvSpPr>
        <p:spPr>
          <a:xfrm>
            <a:off x="4875376" y="4155500"/>
            <a:ext cx="16341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Train on one split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Deep Networks are Tested</a:t>
            </a:r>
            <a:endParaRPr/>
          </a:p>
        </p:txBody>
      </p:sp>
      <p:sp>
        <p:nvSpPr>
          <p:cNvPr id="201" name="Google Shape;201;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Memorization</a:t>
            </a:r>
            <a:r>
              <a:rPr lang="en"/>
              <a:t> is </a:t>
            </a:r>
            <a:r>
              <a:rPr lang="en" u="sng"/>
              <a:t>not</a:t>
            </a:r>
            <a:r>
              <a:rPr lang="en"/>
              <a:t> what we want.  How do we know if a net </a:t>
            </a:r>
            <a:r>
              <a:rPr lang="en" b="1"/>
              <a:t>generalizes</a:t>
            </a:r>
            <a:r>
              <a:rPr lang="en"/>
              <a:t>?</a:t>
            </a:r>
            <a:endParaRPr b="1"/>
          </a:p>
          <a:p>
            <a:pPr marL="0" lvl="0" indent="0" algn="l" rtl="0">
              <a:spcBef>
                <a:spcPts val="1600"/>
              </a:spcBef>
              <a:spcAft>
                <a:spcPts val="0"/>
              </a:spcAft>
              <a:buNone/>
            </a:pPr>
            <a:r>
              <a:rPr lang="en"/>
              <a:t>To test this empirically:</a:t>
            </a:r>
            <a:endParaRPr/>
          </a:p>
          <a:p>
            <a:pPr marL="0" lvl="0" indent="0" algn="l" rtl="0">
              <a:spcBef>
                <a:spcPts val="1600"/>
              </a:spcBef>
              <a:spcAft>
                <a:spcPts val="0"/>
              </a:spcAft>
              <a:buNone/>
            </a:pPr>
            <a:r>
              <a:rPr lang="en"/>
              <a:t>1. Split the data.</a:t>
            </a:r>
            <a:br>
              <a:rPr lang="en"/>
            </a:br>
            <a:r>
              <a:rPr lang="en"/>
              <a:t>2. Train on one split.</a:t>
            </a:r>
            <a:br>
              <a:rPr lang="en"/>
            </a:br>
            <a:r>
              <a:rPr lang="en"/>
              <a:t>3. </a:t>
            </a:r>
            <a:r>
              <a:rPr lang="en" b="1"/>
              <a:t>Test on the other split</a:t>
            </a:r>
            <a:r>
              <a:rPr lang="en"/>
              <a:t>.</a:t>
            </a:r>
            <a:endParaRPr/>
          </a:p>
          <a:p>
            <a:pPr marL="0" lvl="0" indent="0" algn="l" rtl="0">
              <a:spcBef>
                <a:spcPts val="1600"/>
              </a:spcBef>
              <a:spcAft>
                <a:spcPts val="1600"/>
              </a:spcAft>
              <a:buNone/>
            </a:pPr>
            <a:r>
              <a:rPr lang="en"/>
              <a:t>Answering unseen questions</a:t>
            </a:r>
            <a:br>
              <a:rPr lang="en"/>
            </a:br>
            <a:r>
              <a:rPr lang="en"/>
              <a:t>requires a rule that </a:t>
            </a:r>
            <a:r>
              <a:rPr lang="en" u="sng"/>
              <a:t>generalizes</a:t>
            </a:r>
            <a:r>
              <a:rPr lang="en"/>
              <a:t> to unseen data.</a:t>
            </a:r>
            <a:endParaRPr/>
          </a:p>
        </p:txBody>
      </p:sp>
      <p:pic>
        <p:nvPicPr>
          <p:cNvPr id="202" name="Google Shape;202;p27"/>
          <p:cNvPicPr preferRelativeResize="0"/>
          <p:nvPr/>
        </p:nvPicPr>
        <p:blipFill rotWithShape="1">
          <a:blip r:embed="rId3">
            <a:alphaModFix amt="25000"/>
          </a:blip>
          <a:srcRect r="17348" b="17430"/>
          <a:stretch/>
        </p:blipFill>
        <p:spPr>
          <a:xfrm>
            <a:off x="4875375" y="2495550"/>
            <a:ext cx="1724025" cy="1714500"/>
          </a:xfrm>
          <a:prstGeom prst="rect">
            <a:avLst/>
          </a:prstGeom>
          <a:noFill/>
          <a:ln>
            <a:noFill/>
          </a:ln>
        </p:spPr>
      </p:pic>
      <p:pic>
        <p:nvPicPr>
          <p:cNvPr id="203" name="Google Shape;203;p27"/>
          <p:cNvPicPr preferRelativeResize="0"/>
          <p:nvPr/>
        </p:nvPicPr>
        <p:blipFill>
          <a:blip r:embed="rId4">
            <a:alphaModFix/>
          </a:blip>
          <a:stretch>
            <a:fillRect/>
          </a:stretch>
        </p:blipFill>
        <p:spPr>
          <a:xfrm>
            <a:off x="6857588" y="2495550"/>
            <a:ext cx="1724025" cy="1714500"/>
          </a:xfrm>
          <a:prstGeom prst="rect">
            <a:avLst/>
          </a:prstGeom>
          <a:noFill/>
          <a:ln>
            <a:noFill/>
          </a:ln>
        </p:spPr>
      </p:pic>
      <p:sp>
        <p:nvSpPr>
          <p:cNvPr id="204" name="Google Shape;204;p27"/>
          <p:cNvSpPr txBox="1"/>
          <p:nvPr/>
        </p:nvSpPr>
        <p:spPr>
          <a:xfrm>
            <a:off x="4875376" y="4155500"/>
            <a:ext cx="16341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Train on one split</a:t>
            </a:r>
            <a:endParaRPr/>
          </a:p>
        </p:txBody>
      </p:sp>
      <p:sp>
        <p:nvSpPr>
          <p:cNvPr id="205" name="Google Shape;205;p27"/>
          <p:cNvSpPr txBox="1"/>
          <p:nvPr/>
        </p:nvSpPr>
        <p:spPr>
          <a:xfrm>
            <a:off x="6706325" y="4155500"/>
            <a:ext cx="1968300" cy="3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Test on the other split</a:t>
            </a:r>
            <a:br>
              <a:rPr lang="en"/>
            </a:br>
            <a:r>
              <a:rPr lang="en"/>
              <a:t>… 95% correct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Deep Networks are Tested</a:t>
            </a:r>
            <a:endParaRPr/>
          </a:p>
        </p:txBody>
      </p:sp>
      <p:sp>
        <p:nvSpPr>
          <p:cNvPr id="211" name="Google Shape;211;p28"/>
          <p:cNvSpPr txBox="1">
            <a:spLocks noGrp="1"/>
          </p:cNvSpPr>
          <p:nvPr>
            <p:ph type="body" idx="1"/>
          </p:nvPr>
        </p:nvSpPr>
        <p:spPr>
          <a:xfrm>
            <a:off x="471900" y="1919075"/>
            <a:ext cx="44034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hold-out tests examine hidden layers?</a:t>
            </a:r>
            <a:endParaRPr/>
          </a:p>
          <a:p>
            <a:pPr marL="0" lvl="0" indent="0" algn="l" rtl="0">
              <a:spcBef>
                <a:spcPts val="1600"/>
              </a:spcBef>
              <a:spcAft>
                <a:spcPts val="0"/>
              </a:spcAft>
              <a:buNone/>
            </a:pPr>
            <a:endParaRPr/>
          </a:p>
          <a:p>
            <a:pPr marL="0" lvl="0" indent="0" algn="ctr" rtl="0">
              <a:spcBef>
                <a:spcPts val="1600"/>
              </a:spcBef>
              <a:spcAft>
                <a:spcPts val="0"/>
              </a:spcAft>
              <a:buNone/>
            </a:pPr>
            <a:r>
              <a:rPr lang="en"/>
              <a:t>No.</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They learned </a:t>
            </a:r>
            <a:r>
              <a:rPr lang="en" i="1"/>
              <a:t>something</a:t>
            </a:r>
            <a:r>
              <a:rPr lang="en"/>
              <a:t> to generalize, but we still do not know </a:t>
            </a:r>
            <a:r>
              <a:rPr lang="en" i="1"/>
              <a:t>what</a:t>
            </a:r>
            <a:r>
              <a:rPr lang="en"/>
              <a:t> they learned.</a:t>
            </a:r>
            <a:endParaRPr/>
          </a:p>
        </p:txBody>
      </p:sp>
      <p:pic>
        <p:nvPicPr>
          <p:cNvPr id="212" name="Google Shape;212;p28"/>
          <p:cNvPicPr preferRelativeResize="0"/>
          <p:nvPr/>
        </p:nvPicPr>
        <p:blipFill rotWithShape="1">
          <a:blip r:embed="rId3">
            <a:alphaModFix amt="25000"/>
          </a:blip>
          <a:srcRect r="17348" b="17430"/>
          <a:stretch/>
        </p:blipFill>
        <p:spPr>
          <a:xfrm>
            <a:off x="4875375" y="2495550"/>
            <a:ext cx="1724025" cy="1714500"/>
          </a:xfrm>
          <a:prstGeom prst="rect">
            <a:avLst/>
          </a:prstGeom>
          <a:noFill/>
          <a:ln>
            <a:noFill/>
          </a:ln>
        </p:spPr>
      </p:pic>
      <p:pic>
        <p:nvPicPr>
          <p:cNvPr id="213" name="Google Shape;213;p28"/>
          <p:cNvPicPr preferRelativeResize="0"/>
          <p:nvPr/>
        </p:nvPicPr>
        <p:blipFill>
          <a:blip r:embed="rId4">
            <a:alphaModFix/>
          </a:blip>
          <a:stretch>
            <a:fillRect/>
          </a:stretch>
        </p:blipFill>
        <p:spPr>
          <a:xfrm>
            <a:off x="6857588" y="2495550"/>
            <a:ext cx="1724025" cy="1714500"/>
          </a:xfrm>
          <a:prstGeom prst="rect">
            <a:avLst/>
          </a:prstGeom>
          <a:noFill/>
          <a:ln>
            <a:noFill/>
          </a:ln>
        </p:spPr>
      </p:pic>
      <p:sp>
        <p:nvSpPr>
          <p:cNvPr id="214" name="Google Shape;214;p28"/>
          <p:cNvSpPr txBox="1"/>
          <p:nvPr/>
        </p:nvSpPr>
        <p:spPr>
          <a:xfrm>
            <a:off x="4875376" y="4155500"/>
            <a:ext cx="16341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Train on one split</a:t>
            </a:r>
            <a:endParaRPr/>
          </a:p>
        </p:txBody>
      </p:sp>
      <p:sp>
        <p:nvSpPr>
          <p:cNvPr id="215" name="Google Shape;215;p28"/>
          <p:cNvSpPr txBox="1"/>
          <p:nvPr/>
        </p:nvSpPr>
        <p:spPr>
          <a:xfrm>
            <a:off x="6688650" y="4155500"/>
            <a:ext cx="1986000" cy="3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Test on the other split</a:t>
            </a:r>
            <a:br>
              <a:rPr lang="en"/>
            </a:br>
            <a:r>
              <a:rPr lang="en"/>
              <a:t>… 95% correct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“How” matters: training data bias</a:t>
            </a:r>
            <a:endParaRPr/>
          </a:p>
        </p:txBody>
      </p:sp>
      <p:sp>
        <p:nvSpPr>
          <p:cNvPr id="221" name="Google Shape;221;p29"/>
          <p:cNvSpPr txBox="1">
            <a:spLocks noGrp="1"/>
          </p:cNvSpPr>
          <p:nvPr>
            <p:ph type="body" idx="1"/>
          </p:nvPr>
        </p:nvSpPr>
        <p:spPr>
          <a:xfrm>
            <a:off x="471900" y="1919075"/>
            <a:ext cx="8069700" cy="28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change does this?   Alter gray level of random corner pixels, with gray correlated to the digit.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The tiny bit of gray causes the deep net to learn a totally different lesson.</a:t>
            </a:r>
            <a:br>
              <a:rPr lang="en"/>
            </a:br>
            <a:r>
              <a:rPr lang="en"/>
              <a:t>											Problem: </a:t>
            </a:r>
            <a:r>
              <a:rPr lang="en" u="sng"/>
              <a:t>all datasets have biases</a:t>
            </a:r>
            <a:r>
              <a:rPr lang="en"/>
              <a:t>.</a:t>
            </a:r>
            <a:endParaRPr/>
          </a:p>
          <a:p>
            <a:pPr marL="0" lvl="0" indent="0" algn="ctr" rtl="0">
              <a:spcBef>
                <a:spcPts val="1600"/>
              </a:spcBef>
              <a:spcAft>
                <a:spcPts val="1600"/>
              </a:spcAft>
              <a:buNone/>
            </a:pPr>
            <a:r>
              <a:rPr lang="en"/>
              <a:t>What lessons are your deep nets learning?   And how can you tell?</a:t>
            </a:r>
            <a:endParaRPr/>
          </a:p>
        </p:txBody>
      </p:sp>
      <p:grpSp>
        <p:nvGrpSpPr>
          <p:cNvPr id="222" name="Google Shape;222;p29"/>
          <p:cNvGrpSpPr/>
          <p:nvPr/>
        </p:nvGrpSpPr>
        <p:grpSpPr>
          <a:xfrm>
            <a:off x="2107825" y="2305650"/>
            <a:ext cx="1492800" cy="1461850"/>
            <a:chOff x="7475025" y="2624250"/>
            <a:chExt cx="1492800" cy="1461850"/>
          </a:xfrm>
        </p:grpSpPr>
        <p:pic>
          <p:nvPicPr>
            <p:cNvPr id="223" name="Google Shape;223;p29"/>
            <p:cNvPicPr preferRelativeResize="0"/>
            <p:nvPr/>
          </p:nvPicPr>
          <p:blipFill>
            <a:blip r:embed="rId3">
              <a:alphaModFix/>
            </a:blip>
            <a:stretch>
              <a:fillRect/>
            </a:stretch>
          </p:blipFill>
          <p:spPr>
            <a:xfrm>
              <a:off x="7706300" y="2624250"/>
              <a:ext cx="1159100" cy="1148650"/>
            </a:xfrm>
            <a:prstGeom prst="rect">
              <a:avLst/>
            </a:prstGeom>
            <a:noFill/>
            <a:ln>
              <a:noFill/>
            </a:ln>
          </p:spPr>
        </p:pic>
        <p:sp>
          <p:nvSpPr>
            <p:cNvPr id="224" name="Google Shape;224;p29"/>
            <p:cNvSpPr txBox="1"/>
            <p:nvPr/>
          </p:nvSpPr>
          <p:spPr>
            <a:xfrm>
              <a:off x="7475025" y="3772900"/>
              <a:ext cx="14928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2"/>
                  </a:solidFill>
                </a:rPr>
                <a:t>Slightly gray here</a:t>
              </a:r>
              <a:endParaRPr sz="1000">
                <a:solidFill>
                  <a:schemeClr val="dk2"/>
                </a:solidFill>
              </a:endParaRPr>
            </a:p>
          </p:txBody>
        </p:sp>
        <p:cxnSp>
          <p:nvCxnSpPr>
            <p:cNvPr id="225" name="Google Shape;225;p29"/>
            <p:cNvCxnSpPr/>
            <p:nvPr/>
          </p:nvCxnSpPr>
          <p:spPr>
            <a:xfrm rot="10800000" flipH="1">
              <a:off x="8741300" y="3710925"/>
              <a:ext cx="61500" cy="229800"/>
            </a:xfrm>
            <a:prstGeom prst="straightConnector1">
              <a:avLst/>
            </a:prstGeom>
            <a:noFill/>
            <a:ln w="19050" cap="flat" cmpd="sng">
              <a:solidFill>
                <a:srgbClr val="FF0000"/>
              </a:solidFill>
              <a:prstDash val="solid"/>
              <a:round/>
              <a:headEnd type="none" w="med" len="med"/>
              <a:tailEnd type="triangle" w="med" len="med"/>
            </a:ln>
          </p:spPr>
        </p:cxnSp>
      </p:grpSp>
      <p:sp>
        <p:nvSpPr>
          <p:cNvPr id="226" name="Google Shape;226;p29"/>
          <p:cNvSpPr txBox="1">
            <a:spLocks noGrp="1"/>
          </p:cNvSpPr>
          <p:nvPr>
            <p:ph type="body" idx="1"/>
          </p:nvPr>
        </p:nvSpPr>
        <p:spPr>
          <a:xfrm>
            <a:off x="4363825" y="3074100"/>
            <a:ext cx="3483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a:t>
            </a:r>
            <a:r>
              <a:rPr lang="en"/>
              <a:t>Ross 2017 “Right for the Right Reasons”)</a:t>
            </a:r>
            <a:endParaRPr/>
          </a:p>
        </p:txBody>
      </p:sp>
      <p:pic>
        <p:nvPicPr>
          <p:cNvPr id="227" name="Google Shape;227;p29"/>
          <p:cNvPicPr preferRelativeResize="0"/>
          <p:nvPr/>
        </p:nvPicPr>
        <p:blipFill>
          <a:blip r:embed="rId4">
            <a:alphaModFix/>
          </a:blip>
          <a:stretch>
            <a:fillRect/>
          </a:stretch>
        </p:blipFill>
        <p:spPr>
          <a:xfrm>
            <a:off x="4363825" y="2454572"/>
            <a:ext cx="1874475" cy="243550"/>
          </a:xfrm>
          <a:prstGeom prst="rect">
            <a:avLst/>
          </a:prstGeom>
          <a:noFill/>
          <a:ln>
            <a:noFill/>
          </a:ln>
        </p:spPr>
      </p:pic>
      <p:sp>
        <p:nvSpPr>
          <p:cNvPr id="228" name="Google Shape;228;p29"/>
          <p:cNvSpPr txBox="1"/>
          <p:nvPr/>
        </p:nvSpPr>
        <p:spPr>
          <a:xfrm>
            <a:off x="4319975" y="2621925"/>
            <a:ext cx="2686500" cy="2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on real digits only 55%! </a:t>
            </a:r>
            <a:endParaRPr/>
          </a:p>
        </p:txBody>
      </p:sp>
      <p:sp>
        <p:nvSpPr>
          <p:cNvPr id="229" name="Google Shape;229;p29"/>
          <p:cNvSpPr/>
          <p:nvPr/>
        </p:nvSpPr>
        <p:spPr>
          <a:xfrm>
            <a:off x="3635575" y="2478800"/>
            <a:ext cx="613800" cy="243600"/>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Model bias is a very practical problem</a:t>
            </a:r>
            <a:endParaRPr/>
          </a:p>
        </p:txBody>
      </p:sp>
      <p:pic>
        <p:nvPicPr>
          <p:cNvPr id="235" name="Google Shape;235;p30"/>
          <p:cNvPicPr preferRelativeResize="0"/>
          <p:nvPr/>
        </p:nvPicPr>
        <p:blipFill rotWithShape="1">
          <a:blip r:embed="rId3">
            <a:alphaModFix/>
          </a:blip>
          <a:srcRect t="38176"/>
          <a:stretch/>
        </p:blipFill>
        <p:spPr>
          <a:xfrm>
            <a:off x="155488" y="1880400"/>
            <a:ext cx="8833025" cy="2995575"/>
          </a:xfrm>
          <a:prstGeom prst="rect">
            <a:avLst/>
          </a:prstGeom>
          <a:noFill/>
          <a:ln>
            <a:noFill/>
          </a:ln>
        </p:spPr>
      </p:pic>
      <p:sp>
        <p:nvSpPr>
          <p:cNvPr id="236" name="Google Shape;236;p30"/>
          <p:cNvSpPr txBox="1"/>
          <p:nvPr/>
        </p:nvSpPr>
        <p:spPr>
          <a:xfrm>
            <a:off x="6426600" y="4811650"/>
            <a:ext cx="2561700" cy="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Tsai, Learning to adapt, 2018</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body" idx="1"/>
          </p:nvPr>
        </p:nvSpPr>
        <p:spPr>
          <a:xfrm>
            <a:off x="471900" y="1919075"/>
            <a:ext cx="6143400" cy="2734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b="1"/>
              <a:t>Facial recognition</a:t>
            </a:r>
            <a:r>
              <a:rPr lang="en" sz="1800"/>
              <a:t>: “</a:t>
            </a:r>
            <a:r>
              <a:rPr lang="en" sz="1800" i="1"/>
              <a:t>Gender Shades</a:t>
            </a:r>
            <a:r>
              <a:rPr lang="en" sz="1800"/>
              <a:t>”, FAT* 2018.</a:t>
            </a:r>
            <a:endParaRPr sz="1800"/>
          </a:p>
          <a:p>
            <a:pPr marL="457200" lvl="0" indent="-342900" algn="l" rtl="0">
              <a:lnSpc>
                <a:spcPct val="115000"/>
              </a:lnSpc>
              <a:spcBef>
                <a:spcPts val="0"/>
              </a:spcBef>
              <a:spcAft>
                <a:spcPts val="0"/>
              </a:spcAft>
              <a:buSzPts val="1800"/>
              <a:buChar char="●"/>
            </a:pPr>
            <a:r>
              <a:rPr lang="en" sz="1800" b="1"/>
              <a:t>Criminal justice</a:t>
            </a:r>
            <a:r>
              <a:rPr lang="en" sz="1800"/>
              <a:t>: “</a:t>
            </a:r>
            <a:r>
              <a:rPr lang="en" sz="1800" i="1"/>
              <a:t>Machine Bias</a:t>
            </a:r>
            <a:r>
              <a:rPr lang="en" sz="1800"/>
              <a:t>”, Propublica 2016.</a:t>
            </a:r>
            <a:endParaRPr sz="1800"/>
          </a:p>
          <a:p>
            <a:pPr marL="457200" lvl="0" indent="-342900" algn="l" rtl="0">
              <a:spcBef>
                <a:spcPts val="0"/>
              </a:spcBef>
              <a:spcAft>
                <a:spcPts val="0"/>
              </a:spcAft>
              <a:buSzPts val="1800"/>
              <a:buChar char="●"/>
            </a:pPr>
            <a:r>
              <a:rPr lang="en" sz="1800" b="1"/>
              <a:t>Healthcare</a:t>
            </a:r>
            <a:r>
              <a:rPr lang="en" sz="1800"/>
              <a:t>: “</a:t>
            </a:r>
            <a:r>
              <a:rPr lang="en" sz="1800" i="1"/>
              <a:t>Dissecting racial bias in an algorithm used to manage the health of populations</a:t>
            </a:r>
            <a:r>
              <a:rPr lang="en" sz="1800"/>
              <a:t>”, Science 2019</a:t>
            </a:r>
            <a:endParaRPr sz="1800"/>
          </a:p>
          <a:p>
            <a:pPr marL="457200" lvl="0" indent="-342900" algn="l" rtl="0">
              <a:spcBef>
                <a:spcPts val="0"/>
              </a:spcBef>
              <a:spcAft>
                <a:spcPts val="0"/>
              </a:spcAft>
              <a:buSzPts val="1800"/>
              <a:buChar char="●"/>
            </a:pPr>
            <a:r>
              <a:rPr lang="en" sz="1800" b="1"/>
              <a:t>Natural language processing</a:t>
            </a:r>
            <a:r>
              <a:rPr lang="en" sz="1800"/>
              <a:t>: “</a:t>
            </a:r>
            <a:r>
              <a:rPr lang="en" sz="1800" i="1"/>
              <a:t>Man is to Computer Programmer as Woman is to Homemaker? Debiasing Word Embeddings</a:t>
            </a:r>
            <a:r>
              <a:rPr lang="en" sz="1800"/>
              <a:t>”, NeurIPS 2016</a:t>
            </a:r>
            <a:endParaRPr sz="1800"/>
          </a:p>
        </p:txBody>
      </p:sp>
      <p:sp>
        <p:nvSpPr>
          <p:cNvPr id="242" name="Google Shape;242;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“How” matters: Bias and Fairness</a:t>
            </a:r>
            <a:endParaRPr/>
          </a:p>
        </p:txBody>
      </p:sp>
      <p:pic>
        <p:nvPicPr>
          <p:cNvPr id="243" name="Google Shape;243;p31"/>
          <p:cNvPicPr preferRelativeResize="0"/>
          <p:nvPr/>
        </p:nvPicPr>
        <p:blipFill>
          <a:blip r:embed="rId3">
            <a:alphaModFix/>
          </a:blip>
          <a:stretch>
            <a:fillRect/>
          </a:stretch>
        </p:blipFill>
        <p:spPr>
          <a:xfrm>
            <a:off x="6615300" y="1847875"/>
            <a:ext cx="2223900" cy="2805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Welcome</a:t>
            </a:r>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a laptop!</a:t>
            </a:r>
            <a:endParaRPr/>
          </a:p>
          <a:p>
            <a:pPr marL="0" lvl="0" indent="0" algn="l" rtl="0">
              <a:spcBef>
                <a:spcPts val="1600"/>
              </a:spcBef>
              <a:spcAft>
                <a:spcPts val="0"/>
              </a:spcAft>
              <a:buNone/>
            </a:pPr>
            <a:r>
              <a:rPr lang="en"/>
              <a:t>Structure of the class: flipped classroom labs.</a:t>
            </a:r>
            <a:endParaRPr/>
          </a:p>
          <a:p>
            <a:pPr marL="0" lvl="0" indent="0" algn="l" rtl="0">
              <a:spcBef>
                <a:spcPts val="1600"/>
              </a:spcBef>
              <a:spcAft>
                <a:spcPts val="0"/>
              </a:spcAft>
              <a:buNone/>
            </a:pPr>
            <a:r>
              <a:rPr lang="en"/>
              <a:t>Don’t get stuck.  Ask us (and help each other) when things don’t work!</a:t>
            </a:r>
            <a:br>
              <a:rPr lang="en"/>
            </a:br>
            <a:r>
              <a:rPr lang="en"/>
              <a:t>The point of the labs is to get experience getting things to work.</a:t>
            </a:r>
            <a:endParaRPr/>
          </a:p>
          <a:p>
            <a:pPr marL="0" lvl="0" indent="0" algn="l" rtl="0">
              <a:spcBef>
                <a:spcPts val="1600"/>
              </a:spcBef>
              <a:spcAft>
                <a:spcPts val="0"/>
              </a:spcAft>
              <a:buNone/>
            </a:pPr>
            <a:r>
              <a:rPr lang="en"/>
              <a:t>We will begin most sessions with an lab, and then we will end with a lecture and discussion.  Reading the links ahead of time will give you context.</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care how?</a:t>
            </a:r>
            <a:r>
              <a:rPr lang="en" sz="1800"/>
              <a:t> (Doshi-Velez, Kim)</a:t>
            </a:r>
            <a:endParaRPr sz="1800"/>
          </a:p>
        </p:txBody>
      </p:sp>
      <p:sp>
        <p:nvSpPr>
          <p:cNvPr id="249" name="Google Shape;249;p3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Robustness.</a:t>
            </a:r>
            <a:r>
              <a:rPr lang="en"/>
              <a:t>   Test data does not cover all situations.  The domain can shift.</a:t>
            </a:r>
            <a:br>
              <a:rPr lang="en"/>
            </a:br>
            <a:r>
              <a:rPr lang="en"/>
              <a:t>	We saw this in today’s lab!</a:t>
            </a:r>
            <a:endParaRPr/>
          </a:p>
          <a:p>
            <a:pPr marL="0" lvl="0" indent="0" algn="l" rtl="0">
              <a:spcBef>
                <a:spcPts val="1600"/>
              </a:spcBef>
              <a:spcAft>
                <a:spcPts val="0"/>
              </a:spcAft>
              <a:buNone/>
            </a:pPr>
            <a:r>
              <a:rPr lang="en" b="1"/>
              <a:t>Fairness.</a:t>
            </a:r>
            <a:r>
              <a:rPr lang="en"/>
              <a:t>  We should know when a model is unfairly prejudiced.</a:t>
            </a:r>
            <a:br>
              <a:rPr lang="en"/>
            </a:br>
            <a:r>
              <a:rPr lang="en"/>
              <a:t>	Users may have a “right to explanation.”  Is the network being unfair?</a:t>
            </a:r>
            <a:endParaRPr/>
          </a:p>
          <a:p>
            <a:pPr marL="0" lvl="0" indent="0" algn="l" rtl="0">
              <a:spcBef>
                <a:spcPts val="1600"/>
              </a:spcBef>
              <a:spcAft>
                <a:spcPts val="0"/>
              </a:spcAft>
              <a:buNone/>
            </a:pPr>
            <a:r>
              <a:rPr lang="en" b="1"/>
              <a:t>Science.</a:t>
            </a:r>
            <a:r>
              <a:rPr lang="en"/>
              <a:t>   We should understand our models.  And our data.</a:t>
            </a:r>
            <a:br>
              <a:rPr lang="en"/>
            </a:br>
            <a:r>
              <a:rPr lang="en"/>
              <a:t>	Can our networks learn things that humans do not yet know?</a:t>
            </a:r>
            <a:endParaRPr/>
          </a:p>
          <a:p>
            <a:pPr marL="0" lvl="0" indent="0" algn="l" rtl="0">
              <a:spcBef>
                <a:spcPts val="1600"/>
              </a:spcBef>
              <a:spcAft>
                <a:spcPts val="1600"/>
              </a:spcAft>
              <a:buNone/>
            </a:pPr>
            <a:r>
              <a:rPr lang="en" b="1"/>
              <a:t>Unformulated Goals.</a:t>
            </a:r>
            <a:r>
              <a:rPr lang="en"/>
              <a:t>  The real goals differ from the programmed objective.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body" idx="1"/>
          </p:nvPr>
        </p:nvSpPr>
        <p:spPr>
          <a:xfrm>
            <a:off x="471900" y="1919075"/>
            <a:ext cx="3390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net is not mysterious, just big:</a:t>
            </a:r>
            <a:endParaRPr/>
          </a:p>
          <a:p>
            <a:pPr marL="0" lvl="0" indent="0" algn="l" rtl="0">
              <a:spcBef>
                <a:spcPts val="1600"/>
              </a:spcBef>
              <a:spcAft>
                <a:spcPts val="0"/>
              </a:spcAft>
              <a:buNone/>
            </a:pPr>
            <a:r>
              <a:rPr lang="en"/>
              <a:t>Input: 150,528 pixel val numbers</a:t>
            </a:r>
            <a:endParaRPr/>
          </a:p>
          <a:p>
            <a:pPr marL="457200" lvl="0" indent="-298450" algn="l" rtl="0">
              <a:spcBef>
                <a:spcPts val="1600"/>
              </a:spcBef>
              <a:spcAft>
                <a:spcPts val="0"/>
              </a:spcAft>
              <a:buSzPts val="1100"/>
              <a:buAutoNum type="arabicPeriod"/>
            </a:pPr>
            <a:r>
              <a:rPr lang="en" sz="1100"/>
              <a:t>Multiply by a learned matrix </a:t>
            </a:r>
            <a:r>
              <a:rPr lang="en" sz="1100" b="1"/>
              <a:t>W</a:t>
            </a:r>
            <a:r>
              <a:rPr lang="en" sz="1100" b="1" baseline="-25000"/>
              <a:t>i</a:t>
            </a:r>
            <a:endParaRPr sz="1100"/>
          </a:p>
          <a:p>
            <a:pPr marL="457200" lvl="0" indent="-298450" algn="l" rtl="0">
              <a:spcBef>
                <a:spcPts val="0"/>
              </a:spcBef>
              <a:spcAft>
                <a:spcPts val="0"/>
              </a:spcAft>
              <a:buSzPts val="1100"/>
              <a:buAutoNum type="arabicPeriod"/>
            </a:pPr>
            <a:r>
              <a:rPr lang="en" sz="1100"/>
              <a:t>Add a learned vector </a:t>
            </a:r>
            <a:r>
              <a:rPr lang="en" sz="1100" b="1"/>
              <a:t>b</a:t>
            </a:r>
            <a:r>
              <a:rPr lang="en" sz="1100" b="1" baseline="-25000"/>
              <a:t>i</a:t>
            </a:r>
            <a:endParaRPr sz="1100"/>
          </a:p>
          <a:p>
            <a:pPr marL="457200" lvl="0" indent="-298450" algn="l" rtl="0">
              <a:spcBef>
                <a:spcPts val="0"/>
              </a:spcBef>
              <a:spcAft>
                <a:spcPts val="0"/>
              </a:spcAft>
              <a:buSzPts val="1100"/>
              <a:buAutoNum type="arabicPeriod"/>
            </a:pPr>
            <a:r>
              <a:rPr lang="en" sz="1100"/>
              <a:t>Drop negatives, add to </a:t>
            </a:r>
            <a:r>
              <a:rPr lang="en" sz="1100" b="1"/>
              <a:t>features</a:t>
            </a:r>
            <a:endParaRPr sz="1100"/>
          </a:p>
          <a:p>
            <a:pPr marL="457200" lvl="0" indent="-298450" algn="l" rtl="0">
              <a:spcBef>
                <a:spcPts val="0"/>
              </a:spcBef>
              <a:spcAft>
                <a:spcPts val="0"/>
              </a:spcAft>
              <a:buSzPts val="1100"/>
              <a:buAutoNum type="arabicPeriod"/>
            </a:pPr>
            <a:r>
              <a:rPr lang="en" sz="1100"/>
              <a:t>Back to step 1 (100+ times)</a:t>
            </a:r>
            <a:endParaRPr sz="1100"/>
          </a:p>
          <a:p>
            <a:pPr marL="0" lvl="0" indent="0" algn="l" rtl="0">
              <a:spcBef>
                <a:spcPts val="1600"/>
              </a:spcBef>
              <a:spcAft>
                <a:spcPts val="0"/>
              </a:spcAft>
              <a:buNone/>
            </a:pPr>
            <a:r>
              <a:rPr lang="en"/>
              <a:t>Output: 1000 score numbers.</a:t>
            </a:r>
            <a:endParaRPr/>
          </a:p>
          <a:p>
            <a:pPr marL="0" lvl="0" indent="0" algn="l" rtl="0">
              <a:spcBef>
                <a:spcPts val="1600"/>
              </a:spcBef>
              <a:spcAft>
                <a:spcPts val="1600"/>
              </a:spcAft>
              <a:buNone/>
            </a:pPr>
            <a:r>
              <a:rPr lang="en"/>
              <a:t>Math for one decision: </a:t>
            </a:r>
            <a:r>
              <a:rPr lang="en" b="1" u="sng"/>
              <a:t>11 billion ops</a:t>
            </a:r>
            <a:endParaRPr u="sng"/>
          </a:p>
        </p:txBody>
      </p:sp>
      <p:sp>
        <p:nvSpPr>
          <p:cNvPr id="255" name="Google Shape;255;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Four ways to explain a deep net</a:t>
            </a:r>
            <a:endParaRPr/>
          </a:p>
        </p:txBody>
      </p:sp>
      <p:sp>
        <p:nvSpPr>
          <p:cNvPr id="256" name="Google Shape;256;p33"/>
          <p:cNvSpPr txBox="1">
            <a:spLocks noGrp="1"/>
          </p:cNvSpPr>
          <p:nvPr>
            <p:ph type="body" idx="2"/>
          </p:nvPr>
        </p:nvSpPr>
        <p:spPr>
          <a:xfrm>
            <a:off x="4572000" y="1919075"/>
            <a:ext cx="43308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explain a deep net in three ways, like how a human programmer would explain a big program:</a:t>
            </a:r>
            <a:endParaRPr/>
          </a:p>
          <a:p>
            <a:pPr marL="457200" lvl="0" indent="-317500" algn="l" rtl="0">
              <a:spcBef>
                <a:spcPts val="1600"/>
              </a:spcBef>
              <a:spcAft>
                <a:spcPts val="0"/>
              </a:spcAft>
              <a:buClr>
                <a:schemeClr val="dk2"/>
              </a:buClr>
              <a:buSzPts val="1400"/>
              <a:buAutoNum type="arabicPeriod"/>
            </a:pPr>
            <a:r>
              <a:rPr lang="en" b="1">
                <a:solidFill>
                  <a:schemeClr val="dk2"/>
                </a:solidFill>
              </a:rPr>
              <a:t>Text explanation</a:t>
            </a:r>
            <a:r>
              <a:rPr lang="en">
                <a:solidFill>
                  <a:schemeClr val="dk2"/>
                </a:solidFill>
              </a:rPr>
              <a:t>.</a:t>
            </a:r>
            <a:br>
              <a:rPr lang="en">
                <a:solidFill>
                  <a:schemeClr val="dk2"/>
                </a:solidFill>
              </a:rPr>
            </a:br>
            <a:r>
              <a:rPr lang="en">
                <a:solidFill>
                  <a:schemeClr val="dk2"/>
                </a:solidFill>
              </a:rPr>
              <a:t>“Translate the process into plain English.”</a:t>
            </a:r>
            <a:endParaRPr>
              <a:solidFill>
                <a:schemeClr val="dk2"/>
              </a:solidFill>
            </a:endParaRPr>
          </a:p>
          <a:p>
            <a:pPr marL="457200" lvl="0" indent="-317500" algn="l" rtl="0">
              <a:spcBef>
                <a:spcPts val="0"/>
              </a:spcBef>
              <a:spcAft>
                <a:spcPts val="0"/>
              </a:spcAft>
              <a:buClr>
                <a:schemeClr val="dk2"/>
              </a:buClr>
              <a:buSzPts val="1400"/>
              <a:buAutoNum type="arabicPeriod"/>
            </a:pPr>
            <a:r>
              <a:rPr lang="en" b="1">
                <a:solidFill>
                  <a:schemeClr val="dk2"/>
                </a:solidFill>
              </a:rPr>
              <a:t>Sensitivity analysis</a:t>
            </a:r>
            <a:r>
              <a:rPr lang="en">
                <a:solidFill>
                  <a:schemeClr val="dk2"/>
                </a:solidFill>
              </a:rPr>
              <a:t>.</a:t>
            </a:r>
            <a:br>
              <a:rPr lang="en">
                <a:solidFill>
                  <a:schemeClr val="dk2"/>
                </a:solidFill>
              </a:rPr>
            </a:br>
            <a:r>
              <a:rPr lang="en">
                <a:solidFill>
                  <a:schemeClr val="dk2"/>
                </a:solidFill>
              </a:rPr>
              <a:t>“Trace just the most important codepath.”</a:t>
            </a:r>
            <a:endParaRPr>
              <a:solidFill>
                <a:schemeClr val="dk2"/>
              </a:solidFill>
            </a:endParaRPr>
          </a:p>
          <a:p>
            <a:pPr marL="457200" lvl="0" indent="-317500" algn="l" rtl="0">
              <a:spcBef>
                <a:spcPts val="0"/>
              </a:spcBef>
              <a:spcAft>
                <a:spcPts val="0"/>
              </a:spcAft>
              <a:buClr>
                <a:schemeClr val="dk2"/>
              </a:buClr>
              <a:buSzPts val="1400"/>
              <a:buAutoNum type="arabicPeriod"/>
            </a:pPr>
            <a:r>
              <a:rPr lang="en" b="1">
                <a:solidFill>
                  <a:schemeClr val="dk2"/>
                </a:solidFill>
              </a:rPr>
              <a:t>Representation analysis</a:t>
            </a:r>
            <a:r>
              <a:rPr lang="en">
                <a:solidFill>
                  <a:schemeClr val="dk2"/>
                </a:solidFill>
              </a:rPr>
              <a:t>.</a:t>
            </a:r>
            <a:br>
              <a:rPr lang="en">
                <a:solidFill>
                  <a:schemeClr val="dk2"/>
                </a:solidFill>
              </a:rPr>
            </a:br>
            <a:r>
              <a:rPr lang="en">
                <a:solidFill>
                  <a:schemeClr val="dk2"/>
                </a:solidFill>
              </a:rPr>
              <a:t>“Explain the high-level data structures.”</a:t>
            </a:r>
            <a:endParaRPr>
              <a:solidFill>
                <a:schemeClr val="dk2"/>
              </a:solidFill>
            </a:endParaRPr>
          </a:p>
          <a:p>
            <a:pPr marL="457200" lvl="0" indent="-317500" algn="l" rtl="0">
              <a:spcBef>
                <a:spcPts val="0"/>
              </a:spcBef>
              <a:spcAft>
                <a:spcPts val="0"/>
              </a:spcAft>
              <a:buClr>
                <a:schemeClr val="dk2"/>
              </a:buClr>
              <a:buSzPts val="1400"/>
              <a:buAutoNum type="arabicPeriod"/>
            </a:pPr>
            <a:r>
              <a:rPr lang="en" b="1">
                <a:solidFill>
                  <a:schemeClr val="dk2"/>
                </a:solidFill>
              </a:rPr>
              <a:t>Interactive explanations</a:t>
            </a:r>
            <a:r>
              <a:rPr lang="en">
                <a:solidFill>
                  <a:schemeClr val="dk2"/>
                </a:solidFill>
              </a:rPr>
              <a:t>.</a:t>
            </a:r>
            <a:br>
              <a:rPr lang="en">
                <a:solidFill>
                  <a:schemeClr val="dk2"/>
                </a:solidFill>
              </a:rPr>
            </a:br>
            <a:r>
              <a:rPr lang="en">
                <a:solidFill>
                  <a:schemeClr val="dk2"/>
                </a:solidFill>
              </a:rPr>
              <a:t>“Manipulate the internal computations”</a:t>
            </a:r>
            <a:endParaRPr>
              <a:solidFill>
                <a:schemeClr val="dk2"/>
              </a:solidFill>
            </a:endParaRPr>
          </a:p>
          <a:p>
            <a:pPr marL="0" lvl="0" indent="0" algn="l" rtl="0">
              <a:spcBef>
                <a:spcPts val="1600"/>
              </a:spcBef>
              <a:spcAft>
                <a:spcPts val="1600"/>
              </a:spcAft>
              <a:buNone/>
            </a:pPr>
            <a:r>
              <a:rPr lang="en"/>
              <a:t>All trade off </a:t>
            </a:r>
            <a:r>
              <a:rPr lang="en" b="1"/>
              <a:t>completeness </a:t>
            </a:r>
            <a:r>
              <a:rPr lang="en"/>
              <a:t>for</a:t>
            </a:r>
            <a:r>
              <a:rPr lang="en" b="1"/>
              <a:t> interpretability</a:t>
            </a:r>
            <a:r>
              <a:rPr lang="en"/>
              <a:t>.</a:t>
            </a:r>
            <a:endParaRPr/>
          </a:p>
        </p:txBody>
      </p:sp>
      <p:pic>
        <p:nvPicPr>
          <p:cNvPr id="257" name="Google Shape;257;p33"/>
          <p:cNvPicPr preferRelativeResize="0"/>
          <p:nvPr/>
        </p:nvPicPr>
        <p:blipFill>
          <a:blip r:embed="rId3">
            <a:alphaModFix/>
          </a:blip>
          <a:stretch>
            <a:fillRect/>
          </a:stretch>
        </p:blipFill>
        <p:spPr>
          <a:xfrm>
            <a:off x="3544025" y="1992075"/>
            <a:ext cx="434340" cy="2720176"/>
          </a:xfrm>
          <a:prstGeom prst="rect">
            <a:avLst/>
          </a:prstGeom>
          <a:noFill/>
          <a:ln>
            <a:noFill/>
          </a:ln>
        </p:spPr>
      </p:pic>
      <p:sp>
        <p:nvSpPr>
          <p:cNvPr id="258" name="Google Shape;258;p33"/>
          <p:cNvSpPr/>
          <p:nvPr/>
        </p:nvSpPr>
        <p:spPr>
          <a:xfrm>
            <a:off x="568050" y="2845575"/>
            <a:ext cx="2561436" cy="857196"/>
          </a:xfrm>
          <a:prstGeom prst="clou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33"/>
          <p:cNvCxnSpPr>
            <a:stCxn id="258" idx="0"/>
          </p:cNvCxnSpPr>
          <p:nvPr/>
        </p:nvCxnSpPr>
        <p:spPr>
          <a:xfrm rot="10800000" flipH="1">
            <a:off x="3127351" y="2179173"/>
            <a:ext cx="384300" cy="109500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3"/>
          <p:cNvCxnSpPr>
            <a:stCxn id="258" idx="0"/>
          </p:cNvCxnSpPr>
          <p:nvPr/>
        </p:nvCxnSpPr>
        <p:spPr>
          <a:xfrm>
            <a:off x="3127351" y="3274173"/>
            <a:ext cx="415200" cy="119790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3"/>
          <p:cNvCxnSpPr>
            <a:stCxn id="256" idx="1"/>
          </p:cNvCxnSpPr>
          <p:nvPr/>
        </p:nvCxnSpPr>
        <p:spPr>
          <a:xfrm rot="10800000">
            <a:off x="3904200" y="2148275"/>
            <a:ext cx="667800" cy="112590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3"/>
          <p:cNvCxnSpPr>
            <a:stCxn id="256" idx="1"/>
          </p:cNvCxnSpPr>
          <p:nvPr/>
        </p:nvCxnSpPr>
        <p:spPr>
          <a:xfrm flipH="1">
            <a:off x="3904200" y="3274175"/>
            <a:ext cx="667800" cy="1136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#1: Textual Explanations</a:t>
            </a:r>
            <a:endParaRPr/>
          </a:p>
        </p:txBody>
      </p:sp>
      <p:pic>
        <p:nvPicPr>
          <p:cNvPr id="268" name="Google Shape;268;p34"/>
          <p:cNvPicPr preferRelativeResize="0"/>
          <p:nvPr/>
        </p:nvPicPr>
        <p:blipFill>
          <a:blip r:embed="rId3">
            <a:alphaModFix/>
          </a:blip>
          <a:stretch>
            <a:fillRect/>
          </a:stretch>
        </p:blipFill>
        <p:spPr>
          <a:xfrm>
            <a:off x="560934" y="2812522"/>
            <a:ext cx="4928474" cy="1476450"/>
          </a:xfrm>
          <a:prstGeom prst="rect">
            <a:avLst/>
          </a:prstGeom>
          <a:noFill/>
          <a:ln>
            <a:noFill/>
          </a:ln>
        </p:spPr>
      </p:pic>
      <p:sp>
        <p:nvSpPr>
          <p:cNvPr id="269" name="Google Shape;269;p34"/>
          <p:cNvSpPr txBox="1">
            <a:spLocks noGrp="1"/>
          </p:cNvSpPr>
          <p:nvPr>
            <p:ph type="body" idx="1"/>
          </p:nvPr>
        </p:nvSpPr>
        <p:spPr>
          <a:xfrm>
            <a:off x="471900" y="4529625"/>
            <a:ext cx="4496100" cy="50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(Hendricks 2016 “Generating Visual Explanations”)</a:t>
            </a:r>
            <a:endParaRPr/>
          </a:p>
        </p:txBody>
      </p:sp>
      <p:sp>
        <p:nvSpPr>
          <p:cNvPr id="270" name="Google Shape;270;p34"/>
          <p:cNvSpPr txBox="1">
            <a:spLocks noGrp="1"/>
          </p:cNvSpPr>
          <p:nvPr>
            <p:ph type="body" idx="1"/>
          </p:nvPr>
        </p:nvSpPr>
        <p:spPr>
          <a:xfrm>
            <a:off x="560925" y="1919075"/>
            <a:ext cx="5258700" cy="65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Use a </a:t>
            </a:r>
            <a:r>
              <a:rPr lang="en" b="1"/>
              <a:t>language generation</a:t>
            </a:r>
            <a:r>
              <a:rPr lang="en"/>
              <a:t> model to map from {representations, salience maps, example sets} to natural language strings</a:t>
            </a:r>
            <a:endParaRPr/>
          </a:p>
        </p:txBody>
      </p:sp>
      <p:sp>
        <p:nvSpPr>
          <p:cNvPr id="271" name="Google Shape;271;p34"/>
          <p:cNvSpPr txBox="1">
            <a:spLocks noGrp="1"/>
          </p:cNvSpPr>
          <p:nvPr>
            <p:ph type="body" idx="1"/>
          </p:nvPr>
        </p:nvSpPr>
        <p:spPr>
          <a:xfrm>
            <a:off x="5819625" y="2617000"/>
            <a:ext cx="2947200" cy="18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Benefit</a:t>
            </a:r>
            <a:r>
              <a:rPr lang="en"/>
              <a:t>: possible to concisely summarize complex features and behaviors.</a:t>
            </a:r>
            <a:endParaRPr/>
          </a:p>
          <a:p>
            <a:pPr marL="0" lvl="0" indent="0" algn="l" rtl="0">
              <a:spcBef>
                <a:spcPts val="1600"/>
              </a:spcBef>
              <a:spcAft>
                <a:spcPts val="1600"/>
              </a:spcAft>
              <a:buNone/>
            </a:pPr>
            <a:r>
              <a:rPr lang="en" b="1"/>
              <a:t>Dilemma: </a:t>
            </a:r>
            <a:r>
              <a:rPr lang="en"/>
              <a:t>how to ensure that explanations are faithful to the underlying model?</a:t>
            </a:r>
            <a:endParaRPr/>
          </a:p>
        </p:txBody>
      </p:sp>
      <p:cxnSp>
        <p:nvCxnSpPr>
          <p:cNvPr id="272" name="Google Shape;272;p34"/>
          <p:cNvCxnSpPr/>
          <p:nvPr/>
        </p:nvCxnSpPr>
        <p:spPr>
          <a:xfrm flipH="1">
            <a:off x="3970450" y="2531025"/>
            <a:ext cx="155100" cy="423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#2: Sensitivity Analysis</a:t>
            </a:r>
            <a:endParaRPr/>
          </a:p>
        </p:txBody>
      </p:sp>
      <p:sp>
        <p:nvSpPr>
          <p:cNvPr id="278" name="Google Shape;278;p3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Trace out just the most important parts.</a:t>
            </a:r>
            <a:endParaRPr/>
          </a:p>
          <a:p>
            <a:pPr marL="0" lvl="0" indent="0" algn="l" rtl="0">
              <a:spcBef>
                <a:spcPts val="1600"/>
              </a:spcBef>
              <a:spcAft>
                <a:spcPts val="1600"/>
              </a:spcAft>
              <a:buNone/>
            </a:pPr>
            <a:r>
              <a:rPr lang="en"/>
              <a:t>Method:</a:t>
            </a:r>
            <a:br>
              <a:rPr lang="en"/>
            </a:br>
            <a:r>
              <a:rPr lang="en"/>
              <a:t> 1. </a:t>
            </a:r>
            <a:r>
              <a:rPr lang="en" b="1"/>
              <a:t>Trace computation</a:t>
            </a:r>
            <a:r>
              <a:rPr lang="en"/>
              <a:t> back from output to input</a:t>
            </a:r>
            <a:br>
              <a:rPr lang="en"/>
            </a:br>
            <a:r>
              <a:rPr lang="en"/>
              <a:t> 2. At each layer, </a:t>
            </a:r>
            <a:r>
              <a:rPr lang="en" b="1"/>
              <a:t>score importance</a:t>
            </a:r>
            <a:r>
              <a:rPr lang="en"/>
              <a:t> of each term</a:t>
            </a:r>
            <a:br>
              <a:rPr lang="en"/>
            </a:br>
            <a:r>
              <a:rPr lang="en"/>
              <a:t> 3. </a:t>
            </a:r>
            <a:r>
              <a:rPr lang="en" b="1"/>
              <a:t>Show heatmap</a:t>
            </a:r>
            <a:r>
              <a:rPr lang="en"/>
              <a:t> of input sensitivity</a:t>
            </a:r>
            <a:br>
              <a:rPr lang="en" sz="900"/>
            </a:br>
            <a:endParaRPr sz="900"/>
          </a:p>
        </p:txBody>
      </p:sp>
      <p:pic>
        <p:nvPicPr>
          <p:cNvPr id="279" name="Google Shape;279;p35"/>
          <p:cNvPicPr preferRelativeResize="0"/>
          <p:nvPr/>
        </p:nvPicPr>
        <p:blipFill>
          <a:blip r:embed="rId3">
            <a:alphaModFix/>
          </a:blip>
          <a:stretch>
            <a:fillRect/>
          </a:stretch>
        </p:blipFill>
        <p:spPr>
          <a:xfrm>
            <a:off x="6332975" y="2745799"/>
            <a:ext cx="1277650" cy="1954475"/>
          </a:xfrm>
          <a:prstGeom prst="rect">
            <a:avLst/>
          </a:prstGeom>
          <a:noFill/>
          <a:ln>
            <a:noFill/>
          </a:ln>
        </p:spPr>
      </p:pic>
      <p:sp>
        <p:nvSpPr>
          <p:cNvPr id="280" name="Google Shape;280;p35"/>
          <p:cNvSpPr txBox="1"/>
          <p:nvPr/>
        </p:nvSpPr>
        <p:spPr>
          <a:xfrm>
            <a:off x="6200375" y="4629275"/>
            <a:ext cx="1361100" cy="36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(1) output: cat</a:t>
            </a:r>
            <a:endParaRPr>
              <a:solidFill>
                <a:schemeClr val="dk2"/>
              </a:solidFill>
            </a:endParaRPr>
          </a:p>
        </p:txBody>
      </p:sp>
      <p:pic>
        <p:nvPicPr>
          <p:cNvPr id="281" name="Google Shape;281;p35"/>
          <p:cNvPicPr preferRelativeResize="0"/>
          <p:nvPr/>
        </p:nvPicPr>
        <p:blipFill>
          <a:blip r:embed="rId4">
            <a:alphaModFix/>
          </a:blip>
          <a:stretch>
            <a:fillRect/>
          </a:stretch>
        </p:blipFill>
        <p:spPr>
          <a:xfrm>
            <a:off x="6427806" y="1919068"/>
            <a:ext cx="1087992" cy="754650"/>
          </a:xfrm>
          <a:prstGeom prst="rect">
            <a:avLst/>
          </a:prstGeom>
          <a:noFill/>
          <a:ln>
            <a:noFill/>
          </a:ln>
        </p:spPr>
      </p:pic>
      <p:pic>
        <p:nvPicPr>
          <p:cNvPr id="282" name="Google Shape;282;p35"/>
          <p:cNvPicPr preferRelativeResize="0"/>
          <p:nvPr/>
        </p:nvPicPr>
        <p:blipFill>
          <a:blip r:embed="rId5">
            <a:alphaModFix/>
          </a:blip>
          <a:stretch>
            <a:fillRect/>
          </a:stretch>
        </p:blipFill>
        <p:spPr>
          <a:xfrm>
            <a:off x="7672200" y="1917243"/>
            <a:ext cx="1088000" cy="758307"/>
          </a:xfrm>
          <a:prstGeom prst="rect">
            <a:avLst/>
          </a:prstGeom>
          <a:noFill/>
          <a:ln>
            <a:noFill/>
          </a:ln>
        </p:spPr>
      </p:pic>
      <p:sp>
        <p:nvSpPr>
          <p:cNvPr id="283" name="Google Shape;283;p35"/>
          <p:cNvSpPr/>
          <p:nvPr/>
        </p:nvSpPr>
        <p:spPr>
          <a:xfrm>
            <a:off x="7246425" y="2379950"/>
            <a:ext cx="449775" cy="2369361"/>
          </a:xfrm>
          <a:custGeom>
            <a:avLst/>
            <a:gdLst/>
            <a:ahLst/>
            <a:cxnLst/>
            <a:rect l="l" t="t" r="r" b="b"/>
            <a:pathLst>
              <a:path w="17991" h="116074" extrusionOk="0">
                <a:moveTo>
                  <a:pt x="2542" y="116074"/>
                </a:moveTo>
                <a:cubicBezTo>
                  <a:pt x="2264" y="102226"/>
                  <a:pt x="-1703" y="52331"/>
                  <a:pt x="872" y="32985"/>
                </a:cubicBezTo>
                <a:cubicBezTo>
                  <a:pt x="3447" y="13639"/>
                  <a:pt x="15138" y="5498"/>
                  <a:pt x="17991" y="0"/>
                </a:cubicBezTo>
              </a:path>
            </a:pathLst>
          </a:custGeom>
          <a:noFill/>
          <a:ln w="19050" cap="flat" cmpd="sng">
            <a:solidFill>
              <a:srgbClr val="FF0000"/>
            </a:solidFill>
            <a:prstDash val="solid"/>
            <a:round/>
            <a:headEnd type="none" w="med" len="med"/>
            <a:tailEnd type="triangle" w="med" len="med"/>
          </a:ln>
        </p:spPr>
      </p:sp>
      <p:sp>
        <p:nvSpPr>
          <p:cNvPr id="284" name="Google Shape;284;p35"/>
          <p:cNvSpPr txBox="1"/>
          <p:nvPr/>
        </p:nvSpPr>
        <p:spPr>
          <a:xfrm>
            <a:off x="1543350" y="4055625"/>
            <a:ext cx="18570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(2) Several clever ways to score terms</a:t>
            </a:r>
            <a:endParaRPr>
              <a:solidFill>
                <a:schemeClr val="dk2"/>
              </a:solidFill>
            </a:endParaRPr>
          </a:p>
        </p:txBody>
      </p:sp>
      <p:sp>
        <p:nvSpPr>
          <p:cNvPr id="285" name="Google Shape;285;p35"/>
          <p:cNvSpPr txBox="1"/>
          <p:nvPr/>
        </p:nvSpPr>
        <p:spPr>
          <a:xfrm>
            <a:off x="7626400" y="2675550"/>
            <a:ext cx="1179600" cy="12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(3) salience heatmap</a:t>
            </a:r>
            <a:endParaRPr sz="1100">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en">
                <a:solidFill>
                  <a:schemeClr val="dk2"/>
                </a:solidFill>
              </a:rPr>
              <a:t>Highlights important inputs</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en" sz="1100">
                <a:solidFill>
                  <a:schemeClr val="dk2"/>
                </a:solidFill>
              </a:rPr>
              <a:t>(images from Bach 2015)</a:t>
            </a:r>
            <a:endParaRPr>
              <a:solidFill>
                <a:schemeClr val="dk2"/>
              </a:solidFill>
            </a:endParaRPr>
          </a:p>
        </p:txBody>
      </p:sp>
      <p:sp>
        <p:nvSpPr>
          <p:cNvPr id="286" name="Google Shape;286;p35"/>
          <p:cNvSpPr txBox="1">
            <a:spLocks noGrp="1"/>
          </p:cNvSpPr>
          <p:nvPr>
            <p:ph type="body" idx="1"/>
          </p:nvPr>
        </p:nvSpPr>
        <p:spPr>
          <a:xfrm>
            <a:off x="3308950" y="3432300"/>
            <a:ext cx="3118800" cy="155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a:t>Gradients (Simonyan 2013)</a:t>
            </a:r>
            <a:br>
              <a:rPr lang="en" sz="1100"/>
            </a:br>
            <a:r>
              <a:rPr lang="en" sz="1100"/>
              <a:t>Deconvolution (Zeiler 2014)</a:t>
            </a:r>
            <a:br>
              <a:rPr lang="en" sz="1100"/>
            </a:br>
            <a:r>
              <a:rPr lang="en" sz="1100"/>
              <a:t>Guided Backprop (Springenberg 2014)</a:t>
            </a:r>
            <a:br>
              <a:rPr lang="en" sz="1100"/>
            </a:br>
            <a:r>
              <a:rPr lang="en" sz="1100"/>
              <a:t>Layerwise Relevance Propagation (Bach 2015)</a:t>
            </a:r>
            <a:br>
              <a:rPr lang="en" sz="1100"/>
            </a:br>
            <a:r>
              <a:rPr lang="en" sz="1100"/>
              <a:t>CAM (Zhou 2016), GradCAM (</a:t>
            </a:r>
            <a:r>
              <a:rPr lang="en" sz="1100">
                <a:solidFill>
                  <a:srgbClr val="808080"/>
                </a:solidFill>
                <a:highlight>
                  <a:srgbClr val="FFFFFF"/>
                </a:highlight>
                <a:latin typeface="Arial"/>
                <a:ea typeface="Arial"/>
                <a:cs typeface="Arial"/>
                <a:sym typeface="Arial"/>
              </a:rPr>
              <a:t>Selvaraju 2016)</a:t>
            </a:r>
            <a:br>
              <a:rPr lang="en" sz="1100"/>
            </a:br>
            <a:r>
              <a:rPr lang="en" sz="1100"/>
              <a:t>Integrated Gradients (Sundararajan 2017)</a:t>
            </a:r>
            <a:br>
              <a:rPr lang="en" sz="1100"/>
            </a:br>
            <a:r>
              <a:rPr lang="en" sz="1100"/>
              <a:t>SmoothGrad (Smilkov 2017)                                 RISE (Petsuik 2018)</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Challenges for Sensitivity Analysis</a:t>
            </a:r>
            <a:endParaRPr/>
          </a:p>
        </p:txBody>
      </p:sp>
      <p:sp>
        <p:nvSpPr>
          <p:cNvPr id="292" name="Google Shape;292;p36"/>
          <p:cNvSpPr txBox="1">
            <a:spLocks noGrp="1"/>
          </p:cNvSpPr>
          <p:nvPr>
            <p:ph type="body" idx="1"/>
          </p:nvPr>
        </p:nvSpPr>
        <p:spPr>
          <a:xfrm>
            <a:off x="471900" y="1919075"/>
            <a:ext cx="3999900" cy="25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Pixel sensitivity does not reveal high-level logic.</a:t>
            </a:r>
            <a:endParaRPr/>
          </a:p>
          <a:p>
            <a:pPr marL="0" lvl="0" indent="0" algn="l" rtl="0">
              <a:spcBef>
                <a:spcPts val="1600"/>
              </a:spcBef>
              <a:spcAft>
                <a:spcPts val="0"/>
              </a:spcAft>
              <a:buNone/>
            </a:pPr>
            <a:r>
              <a:rPr lang="en"/>
              <a:t>Difference between “Christmas stocking” and “Indian elephant”?   Tiny pixel changes.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br>
              <a:rPr lang="en"/>
            </a:br>
            <a:r>
              <a:rPr lang="en"/>
              <a:t>This is the basis for adversarial attacks...</a:t>
            </a:r>
            <a:endParaRPr/>
          </a:p>
          <a:p>
            <a:pPr marL="0" lvl="0" indent="0" algn="l" rtl="0">
              <a:spcBef>
                <a:spcPts val="1600"/>
              </a:spcBef>
              <a:spcAft>
                <a:spcPts val="1600"/>
              </a:spcAft>
              <a:buNone/>
            </a:pPr>
            <a:endParaRPr/>
          </a:p>
        </p:txBody>
      </p:sp>
      <p:pic>
        <p:nvPicPr>
          <p:cNvPr id="293" name="Google Shape;293;p36"/>
          <p:cNvPicPr preferRelativeResize="0"/>
          <p:nvPr/>
        </p:nvPicPr>
        <p:blipFill>
          <a:blip r:embed="rId3">
            <a:alphaModFix/>
          </a:blip>
          <a:stretch>
            <a:fillRect/>
          </a:stretch>
        </p:blipFill>
        <p:spPr>
          <a:xfrm>
            <a:off x="5620751" y="2254675"/>
            <a:ext cx="2888550" cy="2396300"/>
          </a:xfrm>
          <a:prstGeom prst="rect">
            <a:avLst/>
          </a:prstGeom>
          <a:noFill/>
          <a:ln>
            <a:noFill/>
          </a:ln>
        </p:spPr>
      </p:pic>
      <p:pic>
        <p:nvPicPr>
          <p:cNvPr id="294" name="Google Shape;294;p36"/>
          <p:cNvPicPr preferRelativeResize="0"/>
          <p:nvPr/>
        </p:nvPicPr>
        <p:blipFill>
          <a:blip r:embed="rId4">
            <a:alphaModFix/>
          </a:blip>
          <a:stretch>
            <a:fillRect/>
          </a:stretch>
        </p:blipFill>
        <p:spPr>
          <a:xfrm>
            <a:off x="3384598" y="3026900"/>
            <a:ext cx="995350" cy="999025"/>
          </a:xfrm>
          <a:prstGeom prst="rect">
            <a:avLst/>
          </a:prstGeom>
          <a:noFill/>
          <a:ln>
            <a:noFill/>
          </a:ln>
        </p:spPr>
      </p:pic>
      <p:pic>
        <p:nvPicPr>
          <p:cNvPr id="295" name="Google Shape;295;p36"/>
          <p:cNvPicPr preferRelativeResize="0"/>
          <p:nvPr/>
        </p:nvPicPr>
        <p:blipFill>
          <a:blip r:embed="rId5">
            <a:alphaModFix/>
          </a:blip>
          <a:stretch>
            <a:fillRect/>
          </a:stretch>
        </p:blipFill>
        <p:spPr>
          <a:xfrm>
            <a:off x="2004450" y="3028725"/>
            <a:ext cx="995350" cy="995350"/>
          </a:xfrm>
          <a:prstGeom prst="rect">
            <a:avLst/>
          </a:prstGeom>
          <a:noFill/>
          <a:ln>
            <a:noFill/>
          </a:ln>
        </p:spPr>
      </p:pic>
      <p:pic>
        <p:nvPicPr>
          <p:cNvPr id="296" name="Google Shape;296;p36"/>
          <p:cNvPicPr preferRelativeResize="0"/>
          <p:nvPr/>
        </p:nvPicPr>
        <p:blipFill>
          <a:blip r:embed="rId6">
            <a:alphaModFix/>
          </a:blip>
          <a:stretch>
            <a:fillRect/>
          </a:stretch>
        </p:blipFill>
        <p:spPr>
          <a:xfrm>
            <a:off x="624309" y="3031269"/>
            <a:ext cx="995350" cy="990285"/>
          </a:xfrm>
          <a:prstGeom prst="rect">
            <a:avLst/>
          </a:prstGeom>
          <a:noFill/>
          <a:ln>
            <a:noFill/>
          </a:ln>
        </p:spPr>
      </p:pic>
      <p:sp>
        <p:nvSpPr>
          <p:cNvPr id="297" name="Google Shape;297;p36"/>
          <p:cNvSpPr txBox="1"/>
          <p:nvPr/>
        </p:nvSpPr>
        <p:spPr>
          <a:xfrm>
            <a:off x="402925" y="3919625"/>
            <a:ext cx="41985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“Christmas stocking”  +  tiny perturbation   =    “Indian elephant”</a:t>
            </a:r>
            <a:endParaRPr sz="1100"/>
          </a:p>
        </p:txBody>
      </p:sp>
      <p:sp>
        <p:nvSpPr>
          <p:cNvPr id="298" name="Google Shape;298;p36"/>
          <p:cNvSpPr txBox="1"/>
          <p:nvPr/>
        </p:nvSpPr>
        <p:spPr>
          <a:xfrm>
            <a:off x="402925" y="4707800"/>
            <a:ext cx="44841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 (Moosavi-Dezfooli 2017 “Universal adversarial perturbations”)</a:t>
            </a:r>
            <a:endParaRPr sz="1100">
              <a:solidFill>
                <a:schemeClr val="dk2"/>
              </a:solidFill>
            </a:endParaRPr>
          </a:p>
        </p:txBody>
      </p:sp>
      <p:sp>
        <p:nvSpPr>
          <p:cNvPr id="299" name="Google Shape;299;p36"/>
          <p:cNvSpPr txBox="1"/>
          <p:nvPr/>
        </p:nvSpPr>
        <p:spPr>
          <a:xfrm>
            <a:off x="5065075" y="4707800"/>
            <a:ext cx="38907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 (Adebayo 2018 “Local explanations lack sensitivity”)</a:t>
            </a:r>
            <a:endParaRPr sz="1100">
              <a:solidFill>
                <a:schemeClr val="dk2"/>
              </a:solidFill>
            </a:endParaRPr>
          </a:p>
        </p:txBody>
      </p:sp>
      <p:sp>
        <p:nvSpPr>
          <p:cNvPr id="300" name="Google Shape;300;p36"/>
          <p:cNvSpPr txBox="1">
            <a:spLocks noGrp="1"/>
          </p:cNvSpPr>
          <p:nvPr>
            <p:ph type="body" idx="1"/>
          </p:nvPr>
        </p:nvSpPr>
        <p:spPr>
          <a:xfrm>
            <a:off x="4866475" y="1919075"/>
            <a:ext cx="4198500" cy="41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Scrambling high layers does not change heatmap!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7"/>
          <p:cNvPicPr preferRelativeResize="0"/>
          <p:nvPr/>
        </p:nvPicPr>
        <p:blipFill>
          <a:blip r:embed="rId3">
            <a:alphaModFix/>
          </a:blip>
          <a:stretch>
            <a:fillRect/>
          </a:stretch>
        </p:blipFill>
        <p:spPr>
          <a:xfrm>
            <a:off x="1008968" y="2351400"/>
            <a:ext cx="2652420" cy="1181200"/>
          </a:xfrm>
          <a:prstGeom prst="rect">
            <a:avLst/>
          </a:prstGeom>
          <a:noFill/>
          <a:ln>
            <a:noFill/>
          </a:ln>
        </p:spPr>
      </p:pic>
      <p:sp>
        <p:nvSpPr>
          <p:cNvPr id="306" name="Google Shape;306;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Adversarial Examples and Interpretability</a:t>
            </a:r>
            <a:endParaRPr/>
          </a:p>
        </p:txBody>
      </p:sp>
      <p:sp>
        <p:nvSpPr>
          <p:cNvPr id="307" name="Google Shape;307;p37"/>
          <p:cNvSpPr txBox="1">
            <a:spLocks noGrp="1"/>
          </p:cNvSpPr>
          <p:nvPr>
            <p:ph type="body" idx="1"/>
          </p:nvPr>
        </p:nvSpPr>
        <p:spPr>
          <a:xfrm>
            <a:off x="194975" y="1798175"/>
            <a:ext cx="4280400" cy="874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1600"/>
              </a:spcAft>
              <a:buNone/>
            </a:pPr>
            <a:r>
              <a:rPr lang="en" b="1"/>
              <a:t>Failure of sensitivity analysis:</a:t>
            </a:r>
            <a:r>
              <a:rPr lang="en"/>
              <a:t> Could it be linked to how models actually make predictions?</a:t>
            </a:r>
            <a:endParaRPr/>
          </a:p>
        </p:txBody>
      </p:sp>
      <p:sp>
        <p:nvSpPr>
          <p:cNvPr id="308" name="Google Shape;308;p37"/>
          <p:cNvSpPr txBox="1">
            <a:spLocks noGrp="1"/>
          </p:cNvSpPr>
          <p:nvPr>
            <p:ph type="body" idx="1"/>
          </p:nvPr>
        </p:nvSpPr>
        <p:spPr>
          <a:xfrm>
            <a:off x="4605000" y="1782450"/>
            <a:ext cx="4089000" cy="157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Training models to be human-interpretable: </a:t>
            </a:r>
            <a:r>
              <a:rPr lang="en"/>
              <a:t>How can we force models to use the “right” features?</a:t>
            </a:r>
            <a:endParaRPr/>
          </a:p>
          <a:p>
            <a:pPr marL="0" lvl="0" indent="0" algn="l" rtl="0">
              <a:lnSpc>
                <a:spcPct val="100000"/>
              </a:lnSpc>
              <a:spcBef>
                <a:spcPts val="1800"/>
              </a:spcBef>
              <a:spcAft>
                <a:spcPts val="0"/>
              </a:spcAft>
              <a:buNone/>
            </a:pPr>
            <a:r>
              <a:rPr lang="en" b="1"/>
              <a:t>Tool:</a:t>
            </a:r>
            <a:r>
              <a:rPr lang="en"/>
              <a:t> Robustness as a feature prior (enforce invariance to imperceptible input features)</a:t>
            </a:r>
            <a:endParaRPr/>
          </a:p>
          <a:p>
            <a:pPr marL="0" lvl="0" indent="0" algn="l" rtl="0">
              <a:lnSpc>
                <a:spcPct val="100000"/>
              </a:lnSpc>
              <a:spcBef>
                <a:spcPts val="1800"/>
              </a:spcBef>
              <a:spcAft>
                <a:spcPts val="0"/>
              </a:spcAft>
              <a:buNone/>
            </a:pPr>
            <a:r>
              <a:rPr lang="en" b="1"/>
              <a:t>Result:</a:t>
            </a:r>
            <a:r>
              <a:rPr lang="en"/>
              <a:t> Models use more human-aligned features</a:t>
            </a:r>
            <a:endParaRPr/>
          </a:p>
          <a:p>
            <a:pPr marL="0" lvl="0" indent="0" algn="l" rtl="0">
              <a:spcBef>
                <a:spcPts val="1800"/>
              </a:spcBef>
              <a:spcAft>
                <a:spcPts val="1600"/>
              </a:spcAft>
              <a:buNone/>
            </a:pPr>
            <a:endParaRPr/>
          </a:p>
        </p:txBody>
      </p:sp>
      <p:sp>
        <p:nvSpPr>
          <p:cNvPr id="309" name="Google Shape;309;p37"/>
          <p:cNvSpPr txBox="1">
            <a:spLocks noGrp="1"/>
          </p:cNvSpPr>
          <p:nvPr>
            <p:ph type="body" idx="1"/>
          </p:nvPr>
        </p:nvSpPr>
        <p:spPr>
          <a:xfrm>
            <a:off x="194975" y="3634075"/>
            <a:ext cx="4280400" cy="718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b="1"/>
              <a:t>Surprising discovery:</a:t>
            </a:r>
            <a:r>
              <a:rPr lang="en"/>
              <a:t> ML Models actually use features that are </a:t>
            </a:r>
            <a:r>
              <a:rPr lang="en" b="1"/>
              <a:t>meaningless</a:t>
            </a:r>
            <a:r>
              <a:rPr lang="en"/>
              <a:t> to humans </a:t>
            </a:r>
            <a:endParaRPr/>
          </a:p>
          <a:p>
            <a:pPr marL="0" lvl="0" indent="0" algn="ctr" rtl="0">
              <a:lnSpc>
                <a:spcPct val="100000"/>
              </a:lnSpc>
              <a:spcBef>
                <a:spcPts val="600"/>
              </a:spcBef>
              <a:spcAft>
                <a:spcPts val="0"/>
              </a:spcAft>
              <a:buNone/>
            </a:pPr>
            <a:r>
              <a:rPr lang="en" sz="1200"/>
              <a:t>[Jetley et al. 2018; Ilyas et al. 2019; Yin et al. 2019]</a:t>
            </a:r>
            <a:endParaRPr sz="1200"/>
          </a:p>
        </p:txBody>
      </p:sp>
      <p:sp>
        <p:nvSpPr>
          <p:cNvPr id="310" name="Google Shape;310;p37"/>
          <p:cNvSpPr txBox="1">
            <a:spLocks noGrp="1"/>
          </p:cNvSpPr>
          <p:nvPr>
            <p:ph type="body" idx="1"/>
          </p:nvPr>
        </p:nvSpPr>
        <p:spPr>
          <a:xfrm>
            <a:off x="194975" y="4453775"/>
            <a:ext cx="4280400" cy="525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b="1"/>
              <a:t>Implication: </a:t>
            </a:r>
            <a:r>
              <a:rPr lang="en"/>
              <a:t>Can post-hoc explanations</a:t>
            </a:r>
            <a:r>
              <a:rPr lang="en" b="1"/>
              <a:t> </a:t>
            </a:r>
            <a:r>
              <a:rPr lang="en"/>
              <a:t>be both model-faithful and human-meaningful?</a:t>
            </a:r>
            <a:endParaRPr/>
          </a:p>
        </p:txBody>
      </p:sp>
      <p:pic>
        <p:nvPicPr>
          <p:cNvPr id="311" name="Google Shape;311;p37"/>
          <p:cNvPicPr preferRelativeResize="0"/>
          <p:nvPr/>
        </p:nvPicPr>
        <p:blipFill rotWithShape="1">
          <a:blip r:embed="rId4">
            <a:alphaModFix/>
          </a:blip>
          <a:srcRect t="23035" b="9154"/>
          <a:stretch/>
        </p:blipFill>
        <p:spPr>
          <a:xfrm>
            <a:off x="4852488" y="3824404"/>
            <a:ext cx="2839117" cy="1098660"/>
          </a:xfrm>
          <a:prstGeom prst="rect">
            <a:avLst/>
          </a:prstGeom>
          <a:noFill/>
          <a:ln>
            <a:noFill/>
          </a:ln>
        </p:spPr>
      </p:pic>
      <p:sp>
        <p:nvSpPr>
          <p:cNvPr id="312" name="Google Shape;312;p37"/>
          <p:cNvSpPr txBox="1">
            <a:spLocks noGrp="1"/>
          </p:cNvSpPr>
          <p:nvPr>
            <p:ph type="body" idx="1"/>
          </p:nvPr>
        </p:nvSpPr>
        <p:spPr>
          <a:xfrm>
            <a:off x="5201388" y="3483864"/>
            <a:ext cx="2141400" cy="366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t>Activation 939 ("insect legs")</a:t>
            </a:r>
            <a:endParaRPr sz="1200"/>
          </a:p>
        </p:txBody>
      </p:sp>
      <p:sp>
        <p:nvSpPr>
          <p:cNvPr id="313" name="Google Shape;313;p37"/>
          <p:cNvSpPr txBox="1">
            <a:spLocks noGrp="1"/>
          </p:cNvSpPr>
          <p:nvPr>
            <p:ph type="body" idx="1"/>
          </p:nvPr>
        </p:nvSpPr>
        <p:spPr>
          <a:xfrm>
            <a:off x="7615403" y="3980019"/>
            <a:ext cx="1149000" cy="36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most activated </a:t>
            </a:r>
            <a:endParaRPr sz="1000"/>
          </a:p>
        </p:txBody>
      </p:sp>
      <p:sp>
        <p:nvSpPr>
          <p:cNvPr id="314" name="Google Shape;314;p37"/>
          <p:cNvSpPr txBox="1">
            <a:spLocks noGrp="1"/>
          </p:cNvSpPr>
          <p:nvPr>
            <p:ph type="body" idx="1"/>
          </p:nvPr>
        </p:nvSpPr>
        <p:spPr>
          <a:xfrm>
            <a:off x="7585538" y="4515064"/>
            <a:ext cx="1208700" cy="406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000"/>
              <a:t>least activated </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#3: Representation Analysis</a:t>
            </a:r>
            <a:endParaRPr/>
          </a:p>
        </p:txBody>
      </p:sp>
      <p:sp>
        <p:nvSpPr>
          <p:cNvPr id="320" name="Google Shape;320;p3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networks organize their internal data:</a:t>
            </a:r>
            <a:endParaRPr/>
          </a:p>
          <a:p>
            <a:pPr marL="0" lvl="0" indent="0" algn="l" rtl="0">
              <a:spcBef>
                <a:spcPts val="1600"/>
              </a:spcBef>
              <a:spcAft>
                <a:spcPts val="0"/>
              </a:spcAft>
              <a:buNone/>
            </a:pPr>
            <a:r>
              <a:rPr lang="en"/>
              <a:t>A </a:t>
            </a:r>
            <a:r>
              <a:rPr lang="en" b="1"/>
              <a:t>network</a:t>
            </a:r>
            <a:r>
              <a:rPr lang="en"/>
              <a:t> is made up of </a:t>
            </a:r>
            <a:r>
              <a:rPr lang="en" b="1"/>
              <a:t>layers</a:t>
            </a:r>
            <a:endParaRPr b="1"/>
          </a:p>
          <a:p>
            <a:pPr marL="0" lvl="0" indent="0" algn="l" rtl="0">
              <a:spcBef>
                <a:spcPts val="1600"/>
              </a:spcBef>
              <a:spcAft>
                <a:spcPts val="0"/>
              </a:spcAft>
              <a:buNone/>
            </a:pPr>
            <a:r>
              <a:rPr lang="en"/>
              <a:t>A </a:t>
            </a:r>
            <a:r>
              <a:rPr lang="en" b="1"/>
              <a:t>layer</a:t>
            </a:r>
            <a:r>
              <a:rPr lang="en"/>
              <a:t> is made of </a:t>
            </a:r>
            <a:r>
              <a:rPr lang="en" b="1"/>
              <a:t>units</a:t>
            </a:r>
            <a:r>
              <a:rPr lang="en"/>
              <a:t> (or filters), each producing one output </a:t>
            </a:r>
            <a:r>
              <a:rPr lang="en" b="1"/>
              <a:t>channel</a:t>
            </a:r>
            <a:r>
              <a:rPr lang="en"/>
              <a:t>.</a:t>
            </a:r>
            <a:endParaRPr/>
          </a:p>
          <a:p>
            <a:pPr marL="0" lvl="0" indent="0" algn="l" rtl="0">
              <a:spcBef>
                <a:spcPts val="1600"/>
              </a:spcBef>
              <a:spcAft>
                <a:spcPts val="1600"/>
              </a:spcAft>
              <a:buNone/>
            </a:pPr>
            <a:r>
              <a:rPr lang="en"/>
              <a:t>Input channels are “red”, “blue”, “green”.</a:t>
            </a:r>
            <a:br>
              <a:rPr lang="en"/>
            </a:br>
            <a:r>
              <a:rPr lang="en"/>
              <a:t>What do the internal channels mean?</a:t>
            </a:r>
            <a:endParaRPr/>
          </a:p>
        </p:txBody>
      </p:sp>
      <p:pic>
        <p:nvPicPr>
          <p:cNvPr id="321" name="Google Shape;321;p38"/>
          <p:cNvPicPr preferRelativeResize="0"/>
          <p:nvPr/>
        </p:nvPicPr>
        <p:blipFill>
          <a:blip r:embed="rId3">
            <a:alphaModFix/>
          </a:blip>
          <a:stretch>
            <a:fillRect/>
          </a:stretch>
        </p:blipFill>
        <p:spPr>
          <a:xfrm>
            <a:off x="5236950" y="2674812"/>
            <a:ext cx="1277650" cy="1954475"/>
          </a:xfrm>
          <a:prstGeom prst="rect">
            <a:avLst/>
          </a:prstGeom>
          <a:noFill/>
          <a:ln>
            <a:noFill/>
          </a:ln>
        </p:spPr>
      </p:pic>
      <p:grpSp>
        <p:nvGrpSpPr>
          <p:cNvPr id="322" name="Google Shape;322;p38"/>
          <p:cNvGrpSpPr/>
          <p:nvPr/>
        </p:nvGrpSpPr>
        <p:grpSpPr>
          <a:xfrm rot="-5400000">
            <a:off x="7280275" y="3237688"/>
            <a:ext cx="1409700" cy="1285875"/>
            <a:chOff x="6743200" y="3009100"/>
            <a:chExt cx="1409700" cy="1285875"/>
          </a:xfrm>
        </p:grpSpPr>
        <p:pic>
          <p:nvPicPr>
            <p:cNvPr id="323" name="Google Shape;323;p38"/>
            <p:cNvPicPr preferRelativeResize="0"/>
            <p:nvPr/>
          </p:nvPicPr>
          <p:blipFill>
            <a:blip r:embed="rId4">
              <a:alphaModFix/>
            </a:blip>
            <a:stretch>
              <a:fillRect/>
            </a:stretch>
          </p:blipFill>
          <p:spPr>
            <a:xfrm>
              <a:off x="6743200" y="3009100"/>
              <a:ext cx="361950" cy="1285875"/>
            </a:xfrm>
            <a:prstGeom prst="rect">
              <a:avLst/>
            </a:prstGeom>
            <a:noFill/>
            <a:ln>
              <a:noFill/>
            </a:ln>
          </p:spPr>
        </p:pic>
        <p:pic>
          <p:nvPicPr>
            <p:cNvPr id="324" name="Google Shape;324;p38"/>
            <p:cNvPicPr preferRelativeResize="0"/>
            <p:nvPr/>
          </p:nvPicPr>
          <p:blipFill>
            <a:blip r:embed="rId4">
              <a:alphaModFix/>
            </a:blip>
            <a:stretch>
              <a:fillRect/>
            </a:stretch>
          </p:blipFill>
          <p:spPr>
            <a:xfrm>
              <a:off x="6871503" y="3009100"/>
              <a:ext cx="361950" cy="1285875"/>
            </a:xfrm>
            <a:prstGeom prst="rect">
              <a:avLst/>
            </a:prstGeom>
            <a:noFill/>
            <a:ln>
              <a:noFill/>
            </a:ln>
          </p:spPr>
        </p:pic>
        <p:pic>
          <p:nvPicPr>
            <p:cNvPr id="325" name="Google Shape;325;p38"/>
            <p:cNvPicPr preferRelativeResize="0"/>
            <p:nvPr/>
          </p:nvPicPr>
          <p:blipFill>
            <a:blip r:embed="rId4">
              <a:alphaModFix/>
            </a:blip>
            <a:stretch>
              <a:fillRect/>
            </a:stretch>
          </p:blipFill>
          <p:spPr>
            <a:xfrm>
              <a:off x="7020450" y="3009100"/>
              <a:ext cx="361950" cy="1285875"/>
            </a:xfrm>
            <a:prstGeom prst="rect">
              <a:avLst/>
            </a:prstGeom>
            <a:noFill/>
            <a:ln>
              <a:noFill/>
            </a:ln>
          </p:spPr>
        </p:pic>
        <p:pic>
          <p:nvPicPr>
            <p:cNvPr id="326" name="Google Shape;326;p38"/>
            <p:cNvPicPr preferRelativeResize="0"/>
            <p:nvPr/>
          </p:nvPicPr>
          <p:blipFill>
            <a:blip r:embed="rId4">
              <a:alphaModFix/>
            </a:blip>
            <a:stretch>
              <a:fillRect/>
            </a:stretch>
          </p:blipFill>
          <p:spPr>
            <a:xfrm>
              <a:off x="7181350" y="3009100"/>
              <a:ext cx="361950" cy="1285875"/>
            </a:xfrm>
            <a:prstGeom prst="rect">
              <a:avLst/>
            </a:prstGeom>
            <a:noFill/>
            <a:ln>
              <a:noFill/>
            </a:ln>
          </p:spPr>
        </p:pic>
        <p:pic>
          <p:nvPicPr>
            <p:cNvPr id="327" name="Google Shape;327;p38"/>
            <p:cNvPicPr preferRelativeResize="0"/>
            <p:nvPr/>
          </p:nvPicPr>
          <p:blipFill>
            <a:blip r:embed="rId4">
              <a:alphaModFix/>
            </a:blip>
            <a:stretch>
              <a:fillRect/>
            </a:stretch>
          </p:blipFill>
          <p:spPr>
            <a:xfrm>
              <a:off x="7332143" y="3009100"/>
              <a:ext cx="361950" cy="1285875"/>
            </a:xfrm>
            <a:prstGeom prst="rect">
              <a:avLst/>
            </a:prstGeom>
            <a:noFill/>
            <a:ln>
              <a:noFill/>
            </a:ln>
          </p:spPr>
        </p:pic>
        <p:pic>
          <p:nvPicPr>
            <p:cNvPr id="328" name="Google Shape;328;p38"/>
            <p:cNvPicPr preferRelativeResize="0"/>
            <p:nvPr/>
          </p:nvPicPr>
          <p:blipFill>
            <a:blip r:embed="rId4">
              <a:alphaModFix/>
            </a:blip>
            <a:stretch>
              <a:fillRect/>
            </a:stretch>
          </p:blipFill>
          <p:spPr>
            <a:xfrm>
              <a:off x="7470775" y="3009100"/>
              <a:ext cx="361950" cy="1285875"/>
            </a:xfrm>
            <a:prstGeom prst="rect">
              <a:avLst/>
            </a:prstGeom>
            <a:noFill/>
            <a:ln>
              <a:noFill/>
            </a:ln>
          </p:spPr>
        </p:pic>
        <p:pic>
          <p:nvPicPr>
            <p:cNvPr id="329" name="Google Shape;329;p38"/>
            <p:cNvPicPr preferRelativeResize="0"/>
            <p:nvPr/>
          </p:nvPicPr>
          <p:blipFill>
            <a:blip r:embed="rId4">
              <a:alphaModFix/>
            </a:blip>
            <a:stretch>
              <a:fillRect/>
            </a:stretch>
          </p:blipFill>
          <p:spPr>
            <a:xfrm>
              <a:off x="7630050" y="3009100"/>
              <a:ext cx="361950" cy="1285875"/>
            </a:xfrm>
            <a:prstGeom prst="rect">
              <a:avLst/>
            </a:prstGeom>
            <a:noFill/>
            <a:ln>
              <a:noFill/>
            </a:ln>
          </p:spPr>
        </p:pic>
        <p:pic>
          <p:nvPicPr>
            <p:cNvPr id="330" name="Google Shape;330;p38"/>
            <p:cNvPicPr preferRelativeResize="0"/>
            <p:nvPr/>
          </p:nvPicPr>
          <p:blipFill>
            <a:blip r:embed="rId4">
              <a:alphaModFix/>
            </a:blip>
            <a:stretch>
              <a:fillRect/>
            </a:stretch>
          </p:blipFill>
          <p:spPr>
            <a:xfrm>
              <a:off x="7790950" y="3009100"/>
              <a:ext cx="361950" cy="1285875"/>
            </a:xfrm>
            <a:prstGeom prst="rect">
              <a:avLst/>
            </a:prstGeom>
            <a:noFill/>
            <a:ln>
              <a:noFill/>
            </a:ln>
          </p:spPr>
        </p:pic>
      </p:grpSp>
      <p:cxnSp>
        <p:nvCxnSpPr>
          <p:cNvPr id="331" name="Google Shape;331;p38"/>
          <p:cNvCxnSpPr>
            <a:stCxn id="321" idx="3"/>
          </p:cNvCxnSpPr>
          <p:nvPr/>
        </p:nvCxnSpPr>
        <p:spPr>
          <a:xfrm rot="10800000" flipH="1">
            <a:off x="6514600" y="3098549"/>
            <a:ext cx="849600" cy="553500"/>
          </a:xfrm>
          <a:prstGeom prst="straightConnector1">
            <a:avLst/>
          </a:prstGeom>
          <a:noFill/>
          <a:ln w="9525" cap="flat" cmpd="sng">
            <a:solidFill>
              <a:schemeClr val="dk2"/>
            </a:solidFill>
            <a:prstDash val="solid"/>
            <a:round/>
            <a:headEnd type="none" w="med" len="med"/>
            <a:tailEnd type="none" w="med" len="med"/>
          </a:ln>
        </p:spPr>
      </p:cxnSp>
      <p:cxnSp>
        <p:nvCxnSpPr>
          <p:cNvPr id="332" name="Google Shape;332;p38"/>
          <p:cNvCxnSpPr/>
          <p:nvPr/>
        </p:nvCxnSpPr>
        <p:spPr>
          <a:xfrm>
            <a:off x="6517175" y="3924750"/>
            <a:ext cx="857400" cy="495900"/>
          </a:xfrm>
          <a:prstGeom prst="straightConnector1">
            <a:avLst/>
          </a:prstGeom>
          <a:noFill/>
          <a:ln w="9525" cap="flat" cmpd="sng">
            <a:solidFill>
              <a:schemeClr val="dk2"/>
            </a:solidFill>
            <a:prstDash val="solid"/>
            <a:round/>
            <a:headEnd type="none" w="med" len="med"/>
            <a:tailEnd type="none" w="med" len="med"/>
          </a:ln>
        </p:spPr>
      </p:cxnSp>
      <p:sp>
        <p:nvSpPr>
          <p:cNvPr id="333" name="Google Shape;333;p38"/>
          <p:cNvSpPr txBox="1"/>
          <p:nvPr/>
        </p:nvSpPr>
        <p:spPr>
          <a:xfrm>
            <a:off x="6967838" y="1858638"/>
            <a:ext cx="2189400" cy="36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3 Input channels: RGB</a:t>
            </a:r>
            <a:endParaRPr/>
          </a:p>
        </p:txBody>
      </p:sp>
      <p:sp>
        <p:nvSpPr>
          <p:cNvPr id="334" name="Google Shape;334;p38"/>
          <p:cNvSpPr txBox="1"/>
          <p:nvPr/>
        </p:nvSpPr>
        <p:spPr>
          <a:xfrm>
            <a:off x="4858475" y="4629275"/>
            <a:ext cx="2034600" cy="36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 net has many layers</a:t>
            </a:r>
            <a:endParaRPr/>
          </a:p>
        </p:txBody>
      </p:sp>
      <p:sp>
        <p:nvSpPr>
          <p:cNvPr id="335" name="Google Shape;335;p38"/>
          <p:cNvSpPr txBox="1"/>
          <p:nvPr/>
        </p:nvSpPr>
        <p:spPr>
          <a:xfrm>
            <a:off x="6967838" y="4629275"/>
            <a:ext cx="2034600" cy="36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 layer has many units</a:t>
            </a:r>
            <a:endParaRPr/>
          </a:p>
        </p:txBody>
      </p:sp>
      <p:sp>
        <p:nvSpPr>
          <p:cNvPr id="336" name="Google Shape;336;p38"/>
          <p:cNvSpPr txBox="1"/>
          <p:nvPr/>
        </p:nvSpPr>
        <p:spPr>
          <a:xfrm>
            <a:off x="6967850" y="2571750"/>
            <a:ext cx="2189400" cy="4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256 internal channels produced by layer 5</a:t>
            </a:r>
            <a:endParaRPr/>
          </a:p>
        </p:txBody>
      </p:sp>
      <p:cxnSp>
        <p:nvCxnSpPr>
          <p:cNvPr id="337" name="Google Shape;337;p38"/>
          <p:cNvCxnSpPr>
            <a:stCxn id="333" idx="2"/>
            <a:endCxn id="336" idx="0"/>
          </p:cNvCxnSpPr>
          <p:nvPr/>
        </p:nvCxnSpPr>
        <p:spPr>
          <a:xfrm>
            <a:off x="8062538" y="2219538"/>
            <a:ext cx="0" cy="352200"/>
          </a:xfrm>
          <a:prstGeom prst="straightConnector1">
            <a:avLst/>
          </a:prstGeom>
          <a:noFill/>
          <a:ln w="28575" cap="flat" cmpd="sng">
            <a:solidFill>
              <a:schemeClr val="dk2"/>
            </a:solidFill>
            <a:prstDash val="dot"/>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#2: Representation Analysis</a:t>
            </a:r>
            <a:endParaRPr/>
          </a:p>
        </p:txBody>
      </p:sp>
      <p:sp>
        <p:nvSpPr>
          <p:cNvPr id="343" name="Google Shape;343;p39"/>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reveal the higher-level logic in a network</a:t>
            </a:r>
            <a:endParaRPr/>
          </a:p>
          <a:p>
            <a:pPr marL="0" lvl="0" indent="0" algn="l" rtl="0">
              <a:spcBef>
                <a:spcPts val="1600"/>
              </a:spcBef>
              <a:spcAft>
                <a:spcPts val="1600"/>
              </a:spcAft>
              <a:buNone/>
            </a:pPr>
            <a:r>
              <a:rPr lang="en"/>
              <a:t>Network Dissection Method:</a:t>
            </a:r>
            <a:br>
              <a:rPr lang="en"/>
            </a:br>
            <a:r>
              <a:rPr lang="en"/>
              <a:t>1. Identify inputs that trigger internal features</a:t>
            </a:r>
            <a:br>
              <a:rPr lang="en"/>
            </a:br>
            <a:r>
              <a:rPr lang="en"/>
              <a:t>2. Correlate these inputs to human concepts</a:t>
            </a:r>
            <a:br>
              <a:rPr lang="en"/>
            </a:br>
            <a:r>
              <a:rPr lang="en"/>
              <a:t>3. Explain decisions in terms of these concepts</a:t>
            </a:r>
            <a:endParaRPr/>
          </a:p>
        </p:txBody>
      </p:sp>
      <p:pic>
        <p:nvPicPr>
          <p:cNvPr id="344" name="Google Shape;344;p39"/>
          <p:cNvPicPr preferRelativeResize="0"/>
          <p:nvPr/>
        </p:nvPicPr>
        <p:blipFill rotWithShape="1">
          <a:blip r:embed="rId3">
            <a:alphaModFix/>
          </a:blip>
          <a:srcRect r="14770"/>
          <a:stretch/>
        </p:blipFill>
        <p:spPr>
          <a:xfrm>
            <a:off x="1228600" y="3445450"/>
            <a:ext cx="3791300" cy="638175"/>
          </a:xfrm>
          <a:prstGeom prst="rect">
            <a:avLst/>
          </a:prstGeom>
          <a:noFill/>
          <a:ln>
            <a:noFill/>
          </a:ln>
        </p:spPr>
      </p:pic>
      <p:pic>
        <p:nvPicPr>
          <p:cNvPr id="345" name="Google Shape;345;p39"/>
          <p:cNvPicPr preferRelativeResize="0"/>
          <p:nvPr/>
        </p:nvPicPr>
        <p:blipFill rotWithShape="1">
          <a:blip r:embed="rId4">
            <a:alphaModFix/>
          </a:blip>
          <a:srcRect r="14588"/>
          <a:stretch/>
        </p:blipFill>
        <p:spPr>
          <a:xfrm>
            <a:off x="1233301" y="4249800"/>
            <a:ext cx="3791299" cy="638175"/>
          </a:xfrm>
          <a:prstGeom prst="rect">
            <a:avLst/>
          </a:prstGeom>
          <a:noFill/>
          <a:ln>
            <a:noFill/>
          </a:ln>
        </p:spPr>
      </p:pic>
      <p:pic>
        <p:nvPicPr>
          <p:cNvPr id="346" name="Google Shape;346;p39"/>
          <p:cNvPicPr preferRelativeResize="0"/>
          <p:nvPr/>
        </p:nvPicPr>
        <p:blipFill>
          <a:blip r:embed="rId5">
            <a:alphaModFix/>
          </a:blip>
          <a:stretch>
            <a:fillRect/>
          </a:stretch>
        </p:blipFill>
        <p:spPr>
          <a:xfrm>
            <a:off x="5236950" y="2674812"/>
            <a:ext cx="1277650" cy="1954475"/>
          </a:xfrm>
          <a:prstGeom prst="rect">
            <a:avLst/>
          </a:prstGeom>
          <a:noFill/>
          <a:ln>
            <a:noFill/>
          </a:ln>
        </p:spPr>
      </p:pic>
      <p:pic>
        <p:nvPicPr>
          <p:cNvPr id="347" name="Google Shape;347;p39"/>
          <p:cNvPicPr preferRelativeResize="0"/>
          <p:nvPr/>
        </p:nvPicPr>
        <p:blipFill>
          <a:blip r:embed="rId6">
            <a:alphaModFix/>
          </a:blip>
          <a:stretch>
            <a:fillRect/>
          </a:stretch>
        </p:blipFill>
        <p:spPr>
          <a:xfrm>
            <a:off x="5111628" y="2265012"/>
            <a:ext cx="1528300" cy="306738"/>
          </a:xfrm>
          <a:prstGeom prst="rect">
            <a:avLst/>
          </a:prstGeom>
          <a:noFill/>
          <a:ln>
            <a:noFill/>
          </a:ln>
        </p:spPr>
      </p:pic>
      <p:cxnSp>
        <p:nvCxnSpPr>
          <p:cNvPr id="348" name="Google Shape;348;p39"/>
          <p:cNvCxnSpPr/>
          <p:nvPr/>
        </p:nvCxnSpPr>
        <p:spPr>
          <a:xfrm rot="10800000">
            <a:off x="5014425" y="3759825"/>
            <a:ext cx="791400" cy="10500"/>
          </a:xfrm>
          <a:prstGeom prst="straightConnector1">
            <a:avLst/>
          </a:prstGeom>
          <a:noFill/>
          <a:ln w="19050" cap="flat" cmpd="sng">
            <a:solidFill>
              <a:srgbClr val="FF0000"/>
            </a:solidFill>
            <a:prstDash val="solid"/>
            <a:round/>
            <a:headEnd type="none" w="med" len="med"/>
            <a:tailEnd type="triangle" w="med" len="med"/>
          </a:ln>
        </p:spPr>
      </p:cxnSp>
      <p:sp>
        <p:nvSpPr>
          <p:cNvPr id="349" name="Google Shape;349;p39"/>
          <p:cNvSpPr txBox="1"/>
          <p:nvPr/>
        </p:nvSpPr>
        <p:spPr>
          <a:xfrm>
            <a:off x="5198300" y="1951975"/>
            <a:ext cx="1316400" cy="2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Test input set</a:t>
            </a:r>
            <a:endParaRPr/>
          </a:p>
        </p:txBody>
      </p:sp>
      <p:sp>
        <p:nvSpPr>
          <p:cNvPr id="350" name="Google Shape;350;p39"/>
          <p:cNvSpPr txBox="1"/>
          <p:nvPr/>
        </p:nvSpPr>
        <p:spPr>
          <a:xfrm>
            <a:off x="1157700" y="3956475"/>
            <a:ext cx="3862200" cy="3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(1) identify image regions that activate unit #1 at layer 5</a:t>
            </a:r>
            <a:endParaRPr sz="1100"/>
          </a:p>
        </p:txBody>
      </p:sp>
      <p:sp>
        <p:nvSpPr>
          <p:cNvPr id="351" name="Google Shape;351;p39"/>
          <p:cNvSpPr txBox="1"/>
          <p:nvPr/>
        </p:nvSpPr>
        <p:spPr>
          <a:xfrm>
            <a:off x="1157100" y="4760400"/>
            <a:ext cx="3862200" cy="3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(2) correlation with concept “lamp” is high, IoU 0.23</a:t>
            </a:r>
            <a:endParaRPr sz="1100"/>
          </a:p>
        </p:txBody>
      </p:sp>
      <p:sp>
        <p:nvSpPr>
          <p:cNvPr id="352" name="Google Shape;352;p39"/>
          <p:cNvSpPr txBox="1"/>
          <p:nvPr/>
        </p:nvSpPr>
        <p:spPr>
          <a:xfrm>
            <a:off x="6639925" y="4256750"/>
            <a:ext cx="2504100" cy="3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t>(3) when unit #1 activates:</a:t>
            </a:r>
            <a:br>
              <a:rPr lang="en" sz="1100"/>
            </a:br>
            <a:r>
              <a:rPr lang="en" sz="1100"/>
              <a:t>a lamp is observed here</a:t>
            </a:r>
            <a:endParaRPr sz="1100"/>
          </a:p>
        </p:txBody>
      </p:sp>
      <p:pic>
        <p:nvPicPr>
          <p:cNvPr id="353" name="Google Shape;353;p39"/>
          <p:cNvPicPr preferRelativeResize="0"/>
          <p:nvPr/>
        </p:nvPicPr>
        <p:blipFill>
          <a:blip r:embed="rId7">
            <a:alphaModFix/>
          </a:blip>
          <a:stretch>
            <a:fillRect/>
          </a:stretch>
        </p:blipFill>
        <p:spPr>
          <a:xfrm>
            <a:off x="7035613" y="2565150"/>
            <a:ext cx="1712714" cy="1728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#2: Representation Analysis</a:t>
            </a:r>
            <a:endParaRPr/>
          </a:p>
        </p:txBody>
      </p:sp>
      <p:sp>
        <p:nvSpPr>
          <p:cNvPr id="359" name="Google Shape;359;p40"/>
          <p:cNvSpPr txBox="1">
            <a:spLocks noGrp="1"/>
          </p:cNvSpPr>
          <p:nvPr>
            <p:ph type="body" idx="1"/>
          </p:nvPr>
        </p:nvSpPr>
        <p:spPr>
          <a:xfrm>
            <a:off x="471900" y="1919075"/>
            <a:ext cx="5509800" cy="271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Probing Classifiers Method:</a:t>
            </a:r>
            <a:endParaRPr/>
          </a:p>
          <a:p>
            <a:pPr marL="457200" lvl="0" indent="-317500" algn="l" rtl="0">
              <a:lnSpc>
                <a:spcPct val="115000"/>
              </a:lnSpc>
              <a:spcBef>
                <a:spcPts val="0"/>
              </a:spcBef>
              <a:spcAft>
                <a:spcPts val="0"/>
              </a:spcAft>
              <a:buSzPts val="1400"/>
              <a:buAutoNum type="arabicPeriod"/>
            </a:pPr>
            <a:r>
              <a:rPr lang="en"/>
              <a:t>Collect internal representations</a:t>
            </a:r>
            <a:endParaRPr/>
          </a:p>
          <a:p>
            <a:pPr marL="457200" lvl="0" indent="-317500" algn="l" rtl="0">
              <a:lnSpc>
                <a:spcPct val="115000"/>
              </a:lnSpc>
              <a:spcBef>
                <a:spcPts val="0"/>
              </a:spcBef>
              <a:spcAft>
                <a:spcPts val="0"/>
              </a:spcAft>
              <a:buSzPts val="1400"/>
              <a:buAutoNum type="arabicPeriod"/>
            </a:pPr>
            <a:r>
              <a:rPr lang="en"/>
              <a:t>Train auxiliary classifier to predict human annotations</a:t>
            </a:r>
            <a:endParaRPr/>
          </a:p>
          <a:p>
            <a:pPr marL="457200" lvl="0" indent="-317500" algn="l" rtl="0">
              <a:lnSpc>
                <a:spcPct val="115000"/>
              </a:lnSpc>
              <a:spcBef>
                <a:spcPts val="0"/>
              </a:spcBef>
              <a:spcAft>
                <a:spcPts val="0"/>
              </a:spcAft>
              <a:buSzPts val="1400"/>
              <a:buAutoNum type="arabicPeriod"/>
            </a:pPr>
            <a:r>
              <a:rPr lang="en"/>
              <a:t>Evaluate quality of classifier as a proxy to representation quality</a:t>
            </a:r>
            <a:endParaRPr/>
          </a:p>
        </p:txBody>
      </p:sp>
      <p:pic>
        <p:nvPicPr>
          <p:cNvPr id="360" name="Google Shape;360;p40"/>
          <p:cNvPicPr preferRelativeResize="0"/>
          <p:nvPr/>
        </p:nvPicPr>
        <p:blipFill>
          <a:blip r:embed="rId3">
            <a:alphaModFix/>
          </a:blip>
          <a:stretch>
            <a:fillRect/>
          </a:stretch>
        </p:blipFill>
        <p:spPr>
          <a:xfrm>
            <a:off x="661400" y="3064850"/>
            <a:ext cx="3826050" cy="1876650"/>
          </a:xfrm>
          <a:prstGeom prst="rect">
            <a:avLst/>
          </a:prstGeom>
          <a:noFill/>
          <a:ln>
            <a:noFill/>
          </a:ln>
        </p:spPr>
      </p:pic>
      <p:pic>
        <p:nvPicPr>
          <p:cNvPr id="361" name="Google Shape;361;p40"/>
          <p:cNvPicPr preferRelativeResize="0"/>
          <p:nvPr/>
        </p:nvPicPr>
        <p:blipFill>
          <a:blip r:embed="rId4">
            <a:alphaModFix/>
          </a:blip>
          <a:stretch>
            <a:fillRect/>
          </a:stretch>
        </p:blipFill>
        <p:spPr>
          <a:xfrm>
            <a:off x="5047600" y="3945175"/>
            <a:ext cx="3646561" cy="767700"/>
          </a:xfrm>
          <a:prstGeom prst="rect">
            <a:avLst/>
          </a:prstGeom>
          <a:noFill/>
          <a:ln>
            <a:noFill/>
          </a:ln>
        </p:spPr>
      </p:pic>
      <p:pic>
        <p:nvPicPr>
          <p:cNvPr id="362" name="Google Shape;362;p40"/>
          <p:cNvPicPr preferRelativeResize="0"/>
          <p:nvPr/>
        </p:nvPicPr>
        <p:blipFill>
          <a:blip r:embed="rId5">
            <a:alphaModFix/>
          </a:blip>
          <a:stretch>
            <a:fillRect/>
          </a:stretch>
        </p:blipFill>
        <p:spPr>
          <a:xfrm>
            <a:off x="5026181" y="3064850"/>
            <a:ext cx="3336037" cy="69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Challenges for Representation Analysis</a:t>
            </a:r>
            <a:endParaRPr/>
          </a:p>
        </p:txBody>
      </p:sp>
      <p:sp>
        <p:nvSpPr>
          <p:cNvPr id="368" name="Google Shape;368;p41"/>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Representations entangle concepts, so concepts need to be </a:t>
            </a:r>
            <a:r>
              <a:rPr lang="en" b="1"/>
              <a:t>disentangled</a:t>
            </a:r>
            <a:r>
              <a:rPr lang="en"/>
              <a:t> in order to read explanations.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This unit is sensitive to airplanes, houses, and faces.  What is the purpose of this unit?</a:t>
            </a:r>
            <a:endParaRPr/>
          </a:p>
        </p:txBody>
      </p:sp>
      <p:sp>
        <p:nvSpPr>
          <p:cNvPr id="369" name="Google Shape;369;p41"/>
          <p:cNvSpPr txBox="1">
            <a:spLocks noGrp="1"/>
          </p:cNvSpPr>
          <p:nvPr>
            <p:ph type="body" idx="2"/>
          </p:nvPr>
        </p:nvSpPr>
        <p:spPr>
          <a:xfrm>
            <a:off x="4694250" y="1919075"/>
            <a:ext cx="41784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Characterizing features requires a good </a:t>
            </a:r>
            <a:r>
              <a:rPr lang="en" b="1"/>
              <a:t>dictionary</a:t>
            </a:r>
            <a:r>
              <a:rPr lang="en"/>
              <a:t> of human concepts.  Many concepts in a representation are not yet identified.</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46% of units correspond to an identified concept.</a:t>
            </a:r>
            <a:br>
              <a:rPr lang="en"/>
            </a:br>
            <a:r>
              <a:rPr lang="en"/>
              <a:t>What do the other 54% of units do?</a:t>
            </a:r>
            <a:endParaRPr/>
          </a:p>
        </p:txBody>
      </p:sp>
      <p:grpSp>
        <p:nvGrpSpPr>
          <p:cNvPr id="370" name="Google Shape;370;p41"/>
          <p:cNvGrpSpPr/>
          <p:nvPr/>
        </p:nvGrpSpPr>
        <p:grpSpPr>
          <a:xfrm>
            <a:off x="545625" y="2794075"/>
            <a:ext cx="3864675" cy="868425"/>
            <a:chOff x="545625" y="2794075"/>
            <a:chExt cx="3864675" cy="868425"/>
          </a:xfrm>
        </p:grpSpPr>
        <p:pic>
          <p:nvPicPr>
            <p:cNvPr id="371" name="Google Shape;371;p41"/>
            <p:cNvPicPr preferRelativeResize="0"/>
            <p:nvPr/>
          </p:nvPicPr>
          <p:blipFill>
            <a:blip r:embed="rId3">
              <a:alphaModFix/>
            </a:blip>
            <a:stretch>
              <a:fillRect/>
            </a:stretch>
          </p:blipFill>
          <p:spPr>
            <a:xfrm>
              <a:off x="545625" y="3034425"/>
              <a:ext cx="3810449" cy="628075"/>
            </a:xfrm>
            <a:prstGeom prst="rect">
              <a:avLst/>
            </a:prstGeom>
            <a:noFill/>
            <a:ln>
              <a:noFill/>
            </a:ln>
          </p:spPr>
        </p:pic>
        <p:sp>
          <p:nvSpPr>
            <p:cNvPr id="372" name="Google Shape;372;p41"/>
            <p:cNvSpPr txBox="1"/>
            <p:nvPr/>
          </p:nvSpPr>
          <p:spPr>
            <a:xfrm>
              <a:off x="545700" y="2794075"/>
              <a:ext cx="38646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airplane       house         house        faces        indoor      airplane</a:t>
              </a:r>
              <a:endParaRPr sz="1000"/>
            </a:p>
          </p:txBody>
        </p:sp>
      </p:grpSp>
      <p:grpSp>
        <p:nvGrpSpPr>
          <p:cNvPr id="373" name="Google Shape;373;p41"/>
          <p:cNvGrpSpPr/>
          <p:nvPr/>
        </p:nvGrpSpPr>
        <p:grpSpPr>
          <a:xfrm>
            <a:off x="4694250" y="2870275"/>
            <a:ext cx="4384100" cy="800275"/>
            <a:chOff x="4694250" y="3022675"/>
            <a:chExt cx="4384100" cy="800275"/>
          </a:xfrm>
        </p:grpSpPr>
        <p:pic>
          <p:nvPicPr>
            <p:cNvPr id="374" name="Google Shape;374;p41"/>
            <p:cNvPicPr preferRelativeResize="0"/>
            <p:nvPr/>
          </p:nvPicPr>
          <p:blipFill>
            <a:blip r:embed="rId4">
              <a:alphaModFix/>
            </a:blip>
            <a:stretch>
              <a:fillRect/>
            </a:stretch>
          </p:blipFill>
          <p:spPr>
            <a:xfrm>
              <a:off x="4694250" y="3243775"/>
              <a:ext cx="4384100" cy="579175"/>
            </a:xfrm>
            <a:prstGeom prst="rect">
              <a:avLst/>
            </a:prstGeom>
            <a:noFill/>
            <a:ln>
              <a:noFill/>
            </a:ln>
          </p:spPr>
        </p:pic>
        <p:sp>
          <p:nvSpPr>
            <p:cNvPr id="375" name="Google Shape;375;p41"/>
            <p:cNvSpPr txBox="1"/>
            <p:nvPr/>
          </p:nvSpPr>
          <p:spPr>
            <a:xfrm>
              <a:off x="4702650" y="3022675"/>
              <a:ext cx="38646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118 / 256 units match with an identified concept</a:t>
              </a:r>
              <a:endParaRPr sz="10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lab: Why ask How?</a:t>
            </a:r>
            <a:endParaRPr/>
          </a:p>
        </p:txBody>
      </p:sp>
      <p:sp>
        <p:nvSpPr>
          <p:cNvPr id="80" name="Google Shape;80;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1600"/>
              </a:spcAft>
              <a:buNone/>
            </a:pPr>
            <a:r>
              <a:rPr lang="en" sz="3600" u="sng">
                <a:solidFill>
                  <a:schemeClr val="hlink"/>
                </a:solidFill>
                <a:hlinkClick r:id="rId3"/>
              </a:rPr>
              <a:t>bit.ly/sidn-colab-1</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 #4: Interactive explanation</a:t>
            </a:r>
            <a:endParaRPr/>
          </a:p>
        </p:txBody>
      </p:sp>
      <p:sp>
        <p:nvSpPr>
          <p:cNvPr id="381" name="Google Shape;381;p42"/>
          <p:cNvSpPr txBox="1"/>
          <p:nvPr/>
        </p:nvSpPr>
        <p:spPr>
          <a:xfrm>
            <a:off x="648250" y="2010250"/>
            <a:ext cx="2851800" cy="28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lt2"/>
                </a:solidFill>
                <a:latin typeface="Roboto"/>
                <a:ea typeface="Roboto"/>
                <a:cs typeface="Roboto"/>
                <a:sym typeface="Roboto"/>
              </a:rPr>
              <a:t>Hypothesis generation </a:t>
            </a:r>
            <a:r>
              <a:rPr lang="en">
                <a:solidFill>
                  <a:schemeClr val="lt2"/>
                </a:solidFill>
                <a:latin typeface="Roboto"/>
                <a:ea typeface="Roboto"/>
                <a:cs typeface="Roboto"/>
                <a:sym typeface="Roboto"/>
              </a:rPr>
              <a:t>using interaction </a:t>
            </a:r>
            <a:endParaRPr b="1">
              <a:solidFill>
                <a:schemeClr val="lt2"/>
              </a:solidFill>
              <a:latin typeface="Roboto"/>
              <a:ea typeface="Roboto"/>
              <a:cs typeface="Roboto"/>
              <a:sym typeface="Roboto"/>
            </a:endParaRPr>
          </a:p>
          <a:p>
            <a:pPr marL="0" lvl="0" indent="0" algn="l" rtl="0">
              <a:lnSpc>
                <a:spcPct val="115000"/>
              </a:lnSpc>
              <a:spcBef>
                <a:spcPts val="1600"/>
              </a:spcBef>
              <a:spcAft>
                <a:spcPts val="0"/>
              </a:spcAft>
              <a:buNone/>
            </a:pPr>
            <a:r>
              <a:rPr lang="en" b="1">
                <a:solidFill>
                  <a:schemeClr val="lt2"/>
                </a:solidFill>
                <a:latin typeface="Roboto"/>
                <a:ea typeface="Roboto"/>
                <a:cs typeface="Roboto"/>
                <a:sym typeface="Roboto"/>
              </a:rPr>
              <a:t>What-if diagnostics</a:t>
            </a:r>
            <a:r>
              <a:rPr lang="en">
                <a:solidFill>
                  <a:schemeClr val="lt2"/>
                </a:solidFill>
                <a:latin typeface="Roboto"/>
                <a:ea typeface="Roboto"/>
                <a:cs typeface="Roboto"/>
                <a:sym typeface="Roboto"/>
              </a:rPr>
              <a:t> and debugging to understand the model behavior and data characteristics</a:t>
            </a:r>
            <a:endParaRPr>
              <a:solidFill>
                <a:schemeClr val="lt2"/>
              </a:solidFill>
              <a:latin typeface="Roboto"/>
              <a:ea typeface="Roboto"/>
              <a:cs typeface="Roboto"/>
              <a:sym typeface="Roboto"/>
            </a:endParaRPr>
          </a:p>
          <a:p>
            <a:pPr marL="0" lvl="0" indent="0" algn="l" rtl="0">
              <a:lnSpc>
                <a:spcPct val="115000"/>
              </a:lnSpc>
              <a:spcBef>
                <a:spcPts val="1600"/>
              </a:spcBef>
              <a:spcAft>
                <a:spcPts val="1600"/>
              </a:spcAft>
              <a:buNone/>
            </a:pPr>
            <a:r>
              <a:rPr lang="en" b="1">
                <a:solidFill>
                  <a:schemeClr val="lt2"/>
                </a:solidFill>
                <a:latin typeface="Roboto"/>
                <a:ea typeface="Roboto"/>
                <a:cs typeface="Roboto"/>
                <a:sym typeface="Roboto"/>
              </a:rPr>
              <a:t>Starting point for new questions </a:t>
            </a:r>
            <a:r>
              <a:rPr lang="en">
                <a:solidFill>
                  <a:schemeClr val="lt2"/>
                </a:solidFill>
                <a:latin typeface="Roboto"/>
                <a:ea typeface="Roboto"/>
                <a:cs typeface="Roboto"/>
                <a:sym typeface="Roboto"/>
              </a:rPr>
              <a:t>based on observations while “playing”</a:t>
            </a:r>
            <a:endParaRPr>
              <a:solidFill>
                <a:schemeClr val="lt2"/>
              </a:solidFill>
              <a:latin typeface="Roboto"/>
              <a:ea typeface="Roboto"/>
              <a:cs typeface="Roboto"/>
              <a:sym typeface="Roboto"/>
            </a:endParaRPr>
          </a:p>
        </p:txBody>
      </p:sp>
      <p:pic>
        <p:nvPicPr>
          <p:cNvPr id="382" name="Google Shape;382;p42"/>
          <p:cNvPicPr preferRelativeResize="0"/>
          <p:nvPr/>
        </p:nvPicPr>
        <p:blipFill>
          <a:blip r:embed="rId3">
            <a:alphaModFix/>
          </a:blip>
          <a:stretch>
            <a:fillRect/>
          </a:stretch>
        </p:blipFill>
        <p:spPr>
          <a:xfrm>
            <a:off x="3583775" y="1863100"/>
            <a:ext cx="4745899" cy="1635675"/>
          </a:xfrm>
          <a:prstGeom prst="rect">
            <a:avLst/>
          </a:prstGeom>
          <a:noFill/>
          <a:ln>
            <a:noFill/>
          </a:ln>
        </p:spPr>
      </p:pic>
      <p:pic>
        <p:nvPicPr>
          <p:cNvPr id="383" name="Google Shape;383;p42"/>
          <p:cNvPicPr preferRelativeResize="0"/>
          <p:nvPr/>
        </p:nvPicPr>
        <p:blipFill>
          <a:blip r:embed="rId4">
            <a:alphaModFix/>
          </a:blip>
          <a:stretch>
            <a:fillRect/>
          </a:stretch>
        </p:blipFill>
        <p:spPr>
          <a:xfrm>
            <a:off x="3794114" y="3269350"/>
            <a:ext cx="1850126" cy="1763874"/>
          </a:xfrm>
          <a:prstGeom prst="rect">
            <a:avLst/>
          </a:prstGeom>
          <a:noFill/>
          <a:ln>
            <a:noFill/>
          </a:ln>
        </p:spPr>
      </p:pic>
      <p:pic>
        <p:nvPicPr>
          <p:cNvPr id="384" name="Google Shape;384;p42"/>
          <p:cNvPicPr preferRelativeResize="0"/>
          <p:nvPr/>
        </p:nvPicPr>
        <p:blipFill>
          <a:blip r:embed="rId5">
            <a:alphaModFix/>
          </a:blip>
          <a:stretch>
            <a:fillRect/>
          </a:stretch>
        </p:blipFill>
        <p:spPr>
          <a:xfrm>
            <a:off x="5802299" y="3064450"/>
            <a:ext cx="3179502" cy="18401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body" idx="1"/>
          </p:nvPr>
        </p:nvSpPr>
        <p:spPr>
          <a:xfrm>
            <a:off x="471900" y="1919075"/>
            <a:ext cx="81213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deep nets are hard to explain:</a:t>
            </a:r>
            <a:br>
              <a:rPr lang="en"/>
            </a:br>
            <a:r>
              <a:rPr lang="en"/>
              <a:t>	End-to-end training creates many hidden layers with billions of math operations.</a:t>
            </a:r>
            <a:br>
              <a:rPr lang="en"/>
            </a:br>
            <a:r>
              <a:rPr lang="en"/>
              <a:t>Why explanations are important:</a:t>
            </a:r>
            <a:br>
              <a:rPr lang="en"/>
            </a:br>
            <a:r>
              <a:rPr lang="en"/>
              <a:t>	Training is always biased.  Explanations can reveal if biases are acceptable.</a:t>
            </a:r>
            <a:br>
              <a:rPr lang="en"/>
            </a:br>
            <a:r>
              <a:rPr lang="en"/>
              <a:t>Four approaches to explaining deep nets: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1. Sensitivity analysis	      2. Representation analysis	3. Textual explanations	         4. Interaction		</a:t>
            </a:r>
            <a:endParaRPr/>
          </a:p>
        </p:txBody>
      </p:sp>
      <p:sp>
        <p:nvSpPr>
          <p:cNvPr id="390" name="Google Shape;390;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Recap of methods</a:t>
            </a:r>
            <a:endParaRPr/>
          </a:p>
        </p:txBody>
      </p:sp>
      <p:grpSp>
        <p:nvGrpSpPr>
          <p:cNvPr id="391" name="Google Shape;391;p43"/>
          <p:cNvGrpSpPr/>
          <p:nvPr/>
        </p:nvGrpSpPr>
        <p:grpSpPr>
          <a:xfrm>
            <a:off x="889526" y="3310301"/>
            <a:ext cx="1012356" cy="1066585"/>
            <a:chOff x="6522577" y="2220005"/>
            <a:chExt cx="2400654" cy="2529250"/>
          </a:xfrm>
        </p:grpSpPr>
        <p:pic>
          <p:nvPicPr>
            <p:cNvPr id="392" name="Google Shape;392;p43"/>
            <p:cNvPicPr preferRelativeResize="0"/>
            <p:nvPr/>
          </p:nvPicPr>
          <p:blipFill>
            <a:blip r:embed="rId3">
              <a:alphaModFix/>
            </a:blip>
            <a:stretch>
              <a:fillRect/>
            </a:stretch>
          </p:blipFill>
          <p:spPr>
            <a:xfrm>
              <a:off x="6522577" y="3035821"/>
              <a:ext cx="1088037" cy="1664442"/>
            </a:xfrm>
            <a:prstGeom prst="rect">
              <a:avLst/>
            </a:prstGeom>
            <a:noFill/>
            <a:ln>
              <a:noFill/>
            </a:ln>
          </p:spPr>
        </p:pic>
        <p:pic>
          <p:nvPicPr>
            <p:cNvPr id="393" name="Google Shape;393;p43"/>
            <p:cNvPicPr preferRelativeResize="0"/>
            <p:nvPr/>
          </p:nvPicPr>
          <p:blipFill>
            <a:blip r:embed="rId4">
              <a:alphaModFix/>
            </a:blip>
            <a:stretch>
              <a:fillRect/>
            </a:stretch>
          </p:blipFill>
          <p:spPr>
            <a:xfrm>
              <a:off x="6522601" y="2221831"/>
              <a:ext cx="1087992" cy="754650"/>
            </a:xfrm>
            <a:prstGeom prst="rect">
              <a:avLst/>
            </a:prstGeom>
            <a:noFill/>
            <a:ln>
              <a:noFill/>
            </a:ln>
          </p:spPr>
        </p:pic>
        <p:pic>
          <p:nvPicPr>
            <p:cNvPr id="394" name="Google Shape;394;p43"/>
            <p:cNvPicPr preferRelativeResize="0"/>
            <p:nvPr/>
          </p:nvPicPr>
          <p:blipFill>
            <a:blip r:embed="rId5">
              <a:alphaModFix/>
            </a:blip>
            <a:stretch>
              <a:fillRect/>
            </a:stretch>
          </p:blipFill>
          <p:spPr>
            <a:xfrm>
              <a:off x="7835231" y="2220005"/>
              <a:ext cx="1088000" cy="758307"/>
            </a:xfrm>
            <a:prstGeom prst="rect">
              <a:avLst/>
            </a:prstGeom>
            <a:noFill/>
            <a:ln>
              <a:noFill/>
            </a:ln>
          </p:spPr>
        </p:pic>
        <p:sp>
          <p:nvSpPr>
            <p:cNvPr id="395" name="Google Shape;395;p43"/>
            <p:cNvSpPr/>
            <p:nvPr/>
          </p:nvSpPr>
          <p:spPr>
            <a:xfrm>
              <a:off x="7385451" y="2556618"/>
              <a:ext cx="449775" cy="2192638"/>
            </a:xfrm>
            <a:custGeom>
              <a:avLst/>
              <a:gdLst/>
              <a:ahLst/>
              <a:cxnLst/>
              <a:rect l="l" t="t" r="r" b="b"/>
              <a:pathLst>
                <a:path w="17991" h="116074" extrusionOk="0">
                  <a:moveTo>
                    <a:pt x="2542" y="116074"/>
                  </a:moveTo>
                  <a:cubicBezTo>
                    <a:pt x="2264" y="102226"/>
                    <a:pt x="-1703" y="52331"/>
                    <a:pt x="872" y="32985"/>
                  </a:cubicBezTo>
                  <a:cubicBezTo>
                    <a:pt x="3447" y="13639"/>
                    <a:pt x="15138" y="5498"/>
                    <a:pt x="17991" y="0"/>
                  </a:cubicBezTo>
                </a:path>
              </a:pathLst>
            </a:custGeom>
            <a:noFill/>
            <a:ln w="19050" cap="flat" cmpd="sng">
              <a:solidFill>
                <a:srgbClr val="FF0000"/>
              </a:solidFill>
              <a:prstDash val="solid"/>
              <a:round/>
              <a:headEnd type="none" w="med" len="med"/>
              <a:tailEnd type="triangle" w="med" len="med"/>
            </a:ln>
          </p:spPr>
        </p:sp>
      </p:grpSp>
      <p:pic>
        <p:nvPicPr>
          <p:cNvPr id="396" name="Google Shape;396;p43"/>
          <p:cNvPicPr preferRelativeResize="0"/>
          <p:nvPr/>
        </p:nvPicPr>
        <p:blipFill>
          <a:blip r:embed="rId6">
            <a:alphaModFix/>
          </a:blip>
          <a:stretch>
            <a:fillRect/>
          </a:stretch>
        </p:blipFill>
        <p:spPr>
          <a:xfrm>
            <a:off x="6966075" y="3560038"/>
            <a:ext cx="1989298" cy="685611"/>
          </a:xfrm>
          <a:prstGeom prst="rect">
            <a:avLst/>
          </a:prstGeom>
          <a:noFill/>
          <a:ln>
            <a:noFill/>
          </a:ln>
        </p:spPr>
      </p:pic>
      <p:pic>
        <p:nvPicPr>
          <p:cNvPr id="397" name="Google Shape;397;p43"/>
          <p:cNvPicPr preferRelativeResize="0"/>
          <p:nvPr/>
        </p:nvPicPr>
        <p:blipFill rotWithShape="1">
          <a:blip r:embed="rId7">
            <a:alphaModFix/>
          </a:blip>
          <a:srcRect r="14770"/>
          <a:stretch/>
        </p:blipFill>
        <p:spPr>
          <a:xfrm>
            <a:off x="2593025" y="3653100"/>
            <a:ext cx="1589399" cy="267550"/>
          </a:xfrm>
          <a:prstGeom prst="rect">
            <a:avLst/>
          </a:prstGeom>
          <a:noFill/>
          <a:ln>
            <a:noFill/>
          </a:ln>
        </p:spPr>
      </p:pic>
      <p:grpSp>
        <p:nvGrpSpPr>
          <p:cNvPr id="398" name="Google Shape;398;p43"/>
          <p:cNvGrpSpPr/>
          <p:nvPr/>
        </p:nvGrpSpPr>
        <p:grpSpPr>
          <a:xfrm>
            <a:off x="5095712" y="3633808"/>
            <a:ext cx="1989281" cy="538074"/>
            <a:chOff x="-611802" y="3674674"/>
            <a:chExt cx="2284167" cy="684311"/>
          </a:xfrm>
        </p:grpSpPr>
        <p:pic>
          <p:nvPicPr>
            <p:cNvPr id="399" name="Google Shape;399;p43"/>
            <p:cNvPicPr preferRelativeResize="0"/>
            <p:nvPr/>
          </p:nvPicPr>
          <p:blipFill>
            <a:blip r:embed="rId8">
              <a:alphaModFix/>
            </a:blip>
            <a:stretch>
              <a:fillRect/>
            </a:stretch>
          </p:blipFill>
          <p:spPr>
            <a:xfrm>
              <a:off x="-611802" y="3674686"/>
              <a:ext cx="2284167" cy="684300"/>
            </a:xfrm>
            <a:prstGeom prst="rect">
              <a:avLst/>
            </a:prstGeom>
            <a:noFill/>
            <a:ln>
              <a:noFill/>
            </a:ln>
          </p:spPr>
        </p:pic>
        <p:pic>
          <p:nvPicPr>
            <p:cNvPr id="400" name="Google Shape;400;p43"/>
            <p:cNvPicPr preferRelativeResize="0"/>
            <p:nvPr/>
          </p:nvPicPr>
          <p:blipFill>
            <a:blip r:embed="rId3">
              <a:alphaModFix/>
            </a:blip>
            <a:stretch>
              <a:fillRect/>
            </a:stretch>
          </p:blipFill>
          <p:spPr>
            <a:xfrm rot="-5400000">
              <a:off x="650890" y="3506012"/>
              <a:ext cx="636750" cy="974075"/>
            </a:xfrm>
            <a:prstGeom prst="rect">
              <a:avLst/>
            </a:prstGeom>
            <a:noFill/>
            <a:ln>
              <a:noFill/>
            </a:ln>
          </p:spPr>
        </p:pic>
      </p:grpSp>
      <p:pic>
        <p:nvPicPr>
          <p:cNvPr id="401" name="Google Shape;401;p43"/>
          <p:cNvPicPr preferRelativeResize="0"/>
          <p:nvPr/>
        </p:nvPicPr>
        <p:blipFill>
          <a:blip r:embed="rId3">
            <a:alphaModFix/>
          </a:blip>
          <a:stretch>
            <a:fillRect/>
          </a:stretch>
        </p:blipFill>
        <p:spPr>
          <a:xfrm>
            <a:off x="4299750" y="3398675"/>
            <a:ext cx="544500" cy="832950"/>
          </a:xfrm>
          <a:prstGeom prst="rect">
            <a:avLst/>
          </a:prstGeom>
          <a:noFill/>
          <a:ln>
            <a:noFill/>
          </a:ln>
        </p:spPr>
      </p:pic>
      <p:cxnSp>
        <p:nvCxnSpPr>
          <p:cNvPr id="402" name="Google Shape;402;p43"/>
          <p:cNvCxnSpPr/>
          <p:nvPr/>
        </p:nvCxnSpPr>
        <p:spPr>
          <a:xfrm rot="10800000">
            <a:off x="4179892" y="3775019"/>
            <a:ext cx="355800" cy="4800"/>
          </a:xfrm>
          <a:prstGeom prst="straightConnector1">
            <a:avLst/>
          </a:prstGeom>
          <a:noFill/>
          <a:ln w="19050" cap="flat" cmpd="sng">
            <a:solidFill>
              <a:srgbClr val="FF0000"/>
            </a:solidFill>
            <a:prstDash val="solid"/>
            <a:round/>
            <a:headEnd type="none" w="med" len="med"/>
            <a:tailEnd type="triangle" w="med" len="med"/>
          </a:ln>
        </p:spPr>
      </p:cxnSp>
      <p:pic>
        <p:nvPicPr>
          <p:cNvPr id="403" name="Google Shape;403;p43"/>
          <p:cNvPicPr preferRelativeResize="0"/>
          <p:nvPr/>
        </p:nvPicPr>
        <p:blipFill>
          <a:blip r:embed="rId9">
            <a:alphaModFix/>
          </a:blip>
          <a:stretch>
            <a:fillRect/>
          </a:stretch>
        </p:blipFill>
        <p:spPr>
          <a:xfrm>
            <a:off x="2619225" y="3983375"/>
            <a:ext cx="1560676" cy="349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Objectives and Topics</a:t>
            </a:r>
            <a:endParaRPr/>
          </a:p>
        </p:txBody>
      </p:sp>
      <p:sp>
        <p:nvSpPr>
          <p:cNvPr id="409" name="Google Shape;409;p44"/>
          <p:cNvSpPr txBox="1">
            <a:spLocks noGrp="1"/>
          </p:cNvSpPr>
          <p:nvPr>
            <p:ph type="body" idx="1"/>
          </p:nvPr>
        </p:nvSpPr>
        <p:spPr>
          <a:xfrm>
            <a:off x="471900" y="1766675"/>
            <a:ext cx="8000700" cy="271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After this class, you will:</a:t>
            </a:r>
            <a:endParaRPr/>
          </a:p>
          <a:p>
            <a:pPr marL="457200" lvl="0" indent="-317500" algn="l" rtl="0">
              <a:spcBef>
                <a:spcPts val="0"/>
              </a:spcBef>
              <a:spcAft>
                <a:spcPts val="0"/>
              </a:spcAft>
              <a:buSzPts val="1400"/>
              <a:buChar char="●"/>
            </a:pPr>
            <a:r>
              <a:rPr lang="en"/>
              <a:t>Know how to use several deep network interpretation methods.</a:t>
            </a:r>
            <a:endParaRPr/>
          </a:p>
          <a:p>
            <a:pPr marL="457200" lvl="0" indent="-317500" algn="l" rtl="0">
              <a:spcBef>
                <a:spcPts val="0"/>
              </a:spcBef>
              <a:spcAft>
                <a:spcPts val="0"/>
              </a:spcAft>
              <a:buSzPts val="1400"/>
              <a:buChar char="●"/>
            </a:pPr>
            <a:r>
              <a:rPr lang="en"/>
              <a:t>Be able to discuss some of the strengths and weaknesses of various approaches.</a:t>
            </a:r>
            <a:endParaRPr/>
          </a:p>
          <a:p>
            <a:pPr marL="457200" lvl="0" indent="-317500" algn="l" rtl="0">
              <a:spcBef>
                <a:spcPts val="0"/>
              </a:spcBef>
              <a:spcAft>
                <a:spcPts val="0"/>
              </a:spcAft>
              <a:buSzPts val="1400"/>
              <a:buChar char="●"/>
            </a:pPr>
            <a:r>
              <a:rPr lang="en"/>
              <a:t>Have enough context to follow interpretability research and use new methods.</a:t>
            </a:r>
            <a:endParaRPr/>
          </a:p>
          <a:p>
            <a:pPr marL="0" lvl="0" indent="0" algn="l" rtl="0">
              <a:spcBef>
                <a:spcPts val="1600"/>
              </a:spcBef>
              <a:spcAft>
                <a:spcPts val="0"/>
              </a:spcAft>
              <a:buNone/>
            </a:pPr>
            <a:r>
              <a:rPr lang="en"/>
              <a:t>Specific topics:</a:t>
            </a:r>
            <a:endParaRPr/>
          </a:p>
          <a:p>
            <a:pPr marL="0" lvl="0" indent="0" algn="l" rtl="0">
              <a:spcBef>
                <a:spcPts val="1600"/>
              </a:spcBef>
              <a:spcAft>
                <a:spcPts val="1600"/>
              </a:spcAft>
              <a:buNone/>
            </a:pPr>
            <a:endParaRPr/>
          </a:p>
        </p:txBody>
      </p:sp>
      <p:sp>
        <p:nvSpPr>
          <p:cNvPr id="410" name="Google Shape;410;p44"/>
          <p:cNvSpPr txBox="1">
            <a:spLocks noGrp="1"/>
          </p:cNvSpPr>
          <p:nvPr>
            <p:ph type="body" idx="1"/>
          </p:nvPr>
        </p:nvSpPr>
        <p:spPr>
          <a:xfrm>
            <a:off x="572100" y="3371550"/>
            <a:ext cx="3999900" cy="159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Explaining decisions (saliency maps)</a:t>
            </a:r>
            <a:endParaRPr/>
          </a:p>
          <a:p>
            <a:pPr marL="457200" lvl="0" indent="-317500" algn="l" rtl="0">
              <a:spcBef>
                <a:spcPts val="0"/>
              </a:spcBef>
              <a:spcAft>
                <a:spcPts val="0"/>
              </a:spcAft>
              <a:buSzPts val="1400"/>
              <a:buAutoNum type="arabicPeriod"/>
            </a:pPr>
            <a:r>
              <a:rPr lang="en"/>
              <a:t>Explaining models (representation maps)</a:t>
            </a:r>
            <a:endParaRPr/>
          </a:p>
          <a:p>
            <a:pPr marL="457200" lvl="0" indent="-317500" algn="l" rtl="0">
              <a:spcBef>
                <a:spcPts val="0"/>
              </a:spcBef>
              <a:spcAft>
                <a:spcPts val="0"/>
              </a:spcAft>
              <a:buSzPts val="1400"/>
              <a:buAutoNum type="arabicPeriod"/>
            </a:pPr>
            <a:r>
              <a:rPr lang="en"/>
              <a:t>Adversaries and interpretability</a:t>
            </a:r>
            <a:endParaRPr/>
          </a:p>
          <a:p>
            <a:pPr marL="457200" lvl="0" indent="-317500" algn="l" rtl="0">
              <a:spcBef>
                <a:spcPts val="0"/>
              </a:spcBef>
              <a:spcAft>
                <a:spcPts val="0"/>
              </a:spcAft>
              <a:buSzPts val="1400"/>
              <a:buAutoNum type="arabicPeriod"/>
            </a:pPr>
            <a:r>
              <a:rPr lang="en"/>
              <a:t>Bias and Fairness</a:t>
            </a:r>
            <a:endParaRPr/>
          </a:p>
          <a:p>
            <a:pPr marL="457200" lvl="0" indent="-317500" algn="l" rtl="0">
              <a:spcBef>
                <a:spcPts val="0"/>
              </a:spcBef>
              <a:spcAft>
                <a:spcPts val="0"/>
              </a:spcAft>
              <a:buSzPts val="1400"/>
              <a:buAutoNum type="arabicPeriod"/>
            </a:pPr>
            <a:r>
              <a:rPr lang="en"/>
              <a:t>Interactive explanations</a:t>
            </a:r>
            <a:endParaRPr/>
          </a:p>
          <a:p>
            <a:pPr marL="457200" lvl="0" indent="-317500" algn="l" rtl="0">
              <a:spcBef>
                <a:spcPts val="0"/>
              </a:spcBef>
              <a:spcAft>
                <a:spcPts val="0"/>
              </a:spcAft>
              <a:buSzPts val="1400"/>
              <a:buAutoNum type="arabicPeriod"/>
            </a:pPr>
            <a:r>
              <a:rPr lang="en"/>
              <a:t>Textual explanations</a:t>
            </a:r>
            <a:endParaRPr/>
          </a:p>
        </p:txBody>
      </p:sp>
      <p:sp>
        <p:nvSpPr>
          <p:cNvPr id="411" name="Google Shape;411;p44"/>
          <p:cNvSpPr txBox="1">
            <a:spLocks noGrp="1"/>
          </p:cNvSpPr>
          <p:nvPr>
            <p:ph type="body" idx="2"/>
          </p:nvPr>
        </p:nvSpPr>
        <p:spPr>
          <a:xfrm>
            <a:off x="4694100" y="3218950"/>
            <a:ext cx="3999900" cy="14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topics not covered in depth:</a:t>
            </a:r>
            <a:endParaRPr/>
          </a:p>
          <a:p>
            <a:pPr marL="457200" lvl="0" indent="-317500" algn="l" rtl="0">
              <a:spcBef>
                <a:spcPts val="1600"/>
              </a:spcBef>
              <a:spcAft>
                <a:spcPts val="0"/>
              </a:spcAft>
              <a:buSzPts val="1400"/>
              <a:buAutoNum type="arabicPeriod"/>
            </a:pPr>
            <a:r>
              <a:rPr lang="en"/>
              <a:t>Non-deep-network interpretable ML.</a:t>
            </a:r>
            <a:endParaRPr/>
          </a:p>
          <a:p>
            <a:pPr marL="457200" lvl="0" indent="-317500" algn="l" rtl="0">
              <a:spcBef>
                <a:spcPts val="0"/>
              </a:spcBef>
              <a:spcAft>
                <a:spcPts val="0"/>
              </a:spcAft>
              <a:buSzPts val="1400"/>
              <a:buAutoNum type="arabicPeriod"/>
            </a:pPr>
            <a:r>
              <a:rPr lang="en"/>
              <a:t>Benchmarks for interpretable methods.</a:t>
            </a:r>
            <a:endParaRPr/>
          </a:p>
          <a:p>
            <a:pPr marL="457200" lvl="0" indent="-317500" algn="l" rtl="0">
              <a:spcBef>
                <a:spcPts val="0"/>
              </a:spcBef>
              <a:spcAft>
                <a:spcPts val="0"/>
              </a:spcAft>
              <a:buSzPts val="1400"/>
              <a:buAutoNum type="arabicPeriod"/>
            </a:pPr>
            <a:r>
              <a:rPr lang="en"/>
              <a:t>Architectures interpretable by design</a:t>
            </a:r>
            <a:endParaRPr/>
          </a:p>
          <a:p>
            <a:pPr marL="0" lvl="0" indent="0" algn="l" rtl="0">
              <a:spcBef>
                <a:spcPts val="1600"/>
              </a:spcBef>
              <a:spcAft>
                <a:spcPts val="1600"/>
              </a:spcAft>
              <a:buNone/>
            </a:pPr>
            <a:br>
              <a:rPr lang="en"/>
            </a:b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Structure of the class</a:t>
            </a:r>
            <a:endParaRPr/>
          </a:p>
        </p:txBody>
      </p:sp>
      <p:sp>
        <p:nvSpPr>
          <p:cNvPr id="417" name="Google Shape;417;p45"/>
          <p:cNvSpPr txBox="1">
            <a:spLocks noGrp="1"/>
          </p:cNvSpPr>
          <p:nvPr>
            <p:ph type="body" idx="1"/>
          </p:nvPr>
        </p:nvSpPr>
        <p:spPr>
          <a:xfrm>
            <a:off x="471900" y="1919075"/>
            <a:ext cx="81120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Each day will start with a lab, so you should</a:t>
            </a:r>
            <a:endParaRPr dirty="0"/>
          </a:p>
          <a:p>
            <a:pPr marL="457200" lvl="0" indent="-317500" algn="l" rtl="0">
              <a:spcBef>
                <a:spcPts val="1600"/>
              </a:spcBef>
              <a:spcAft>
                <a:spcPts val="0"/>
              </a:spcAft>
              <a:buSzPts val="1400"/>
              <a:buChar char="●"/>
            </a:pPr>
            <a:r>
              <a:rPr lang="en" dirty="0"/>
              <a:t>Bring a laptop!</a:t>
            </a:r>
            <a:endParaRPr dirty="0"/>
          </a:p>
          <a:p>
            <a:pPr marL="457200" lvl="0" indent="-317500" algn="l" rtl="0">
              <a:spcBef>
                <a:spcPts val="0"/>
              </a:spcBef>
              <a:spcAft>
                <a:spcPts val="0"/>
              </a:spcAft>
              <a:buSzPts val="1400"/>
              <a:buChar char="●"/>
            </a:pPr>
            <a:r>
              <a:rPr lang="en" dirty="0"/>
              <a:t>Read the reading, for background!</a:t>
            </a:r>
            <a:endParaRPr dirty="0"/>
          </a:p>
          <a:p>
            <a:pPr marL="457200" lvl="0" indent="-317500" algn="l" rtl="0">
              <a:spcBef>
                <a:spcPts val="0"/>
              </a:spcBef>
              <a:spcAft>
                <a:spcPts val="0"/>
              </a:spcAft>
              <a:buSzPts val="1400"/>
              <a:buChar char="●"/>
            </a:pPr>
            <a:r>
              <a:rPr lang="en" dirty="0"/>
              <a:t>Ask for help if you get stuck!</a:t>
            </a:r>
            <a:endParaRPr dirty="0"/>
          </a:p>
          <a:p>
            <a:pPr marL="0" lvl="0" indent="0" algn="l" rtl="0">
              <a:spcBef>
                <a:spcPts val="1600"/>
              </a:spcBef>
              <a:spcAft>
                <a:spcPts val="0"/>
              </a:spcAft>
              <a:buNone/>
            </a:pPr>
            <a:r>
              <a:rPr lang="en" dirty="0"/>
              <a:t>The point is to get some experience in looking at how networks work inside.</a:t>
            </a:r>
          </a:p>
          <a:p>
            <a:pPr marL="0" lvl="0" indent="0" algn="l" rtl="0">
              <a:spcBef>
                <a:spcPts val="1600"/>
              </a:spcBef>
              <a:spcAft>
                <a:spcPts val="0"/>
              </a:spcAft>
              <a:buNone/>
            </a:pPr>
            <a:r>
              <a:rPr lang="en" dirty="0"/>
              <a:t>Course website: </a:t>
            </a:r>
            <a:r>
              <a:rPr lang="en" dirty="0">
                <a:hlinkClick r:id="rId3"/>
              </a:rPr>
              <a:t>http://sidn.csail.mit.edu/</a:t>
            </a:r>
            <a:endParaRPr lang="en" dirty="0"/>
          </a:p>
          <a:p>
            <a:pPr marL="0" lvl="0" indent="0" algn="l" rtl="0">
              <a:spcBef>
                <a:spcPts val="1600"/>
              </a:spcBef>
              <a:spcAft>
                <a:spcPts val="0"/>
              </a:spcAft>
              <a:buNone/>
            </a:pPr>
            <a:r>
              <a:rPr lang="en" dirty="0"/>
              <a:t>All </a:t>
            </a:r>
            <a:r>
              <a:rPr lang="en"/>
              <a:t>materials will be posted.</a:t>
            </a:r>
            <a:endParaRPr dirty="0"/>
          </a:p>
          <a:p>
            <a:pPr marL="0" lvl="0" indent="0" algn="l" rtl="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lab debrief</a:t>
            </a:r>
            <a:endParaRPr/>
          </a:p>
        </p:txBody>
      </p:sp>
      <p:sp>
        <p:nvSpPr>
          <p:cNvPr id="86" name="Google Shape;86;p16"/>
          <p:cNvSpPr txBox="1">
            <a:spLocks noGrp="1"/>
          </p:cNvSpPr>
          <p:nvPr>
            <p:ph type="body" idx="1"/>
          </p:nvPr>
        </p:nvSpPr>
        <p:spPr>
          <a:xfrm>
            <a:off x="675175" y="19089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1600"/>
              </a:spcAft>
              <a:buNone/>
            </a:pPr>
            <a:r>
              <a:rPr lang="en" sz="3600" u="sng">
                <a:solidFill>
                  <a:schemeClr val="hlink"/>
                </a:solidFill>
                <a:hlinkClick r:id="rId3"/>
              </a:rPr>
              <a:t>bit.ly/sidn-solutions-1</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lab debrief - Exercise 1</a:t>
            </a:r>
            <a:endParaRPr/>
          </a:p>
        </p:txBody>
      </p:sp>
      <p:sp>
        <p:nvSpPr>
          <p:cNvPr id="92" name="Google Shape;92;p17"/>
          <p:cNvSpPr txBox="1">
            <a:spLocks noGrp="1"/>
          </p:cNvSpPr>
          <p:nvPr>
            <p:ph type="body" idx="1"/>
          </p:nvPr>
        </p:nvSpPr>
        <p:spPr>
          <a:xfrm>
            <a:off x="243300" y="1995275"/>
            <a:ext cx="5094300" cy="29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Naive models learn a </a:t>
            </a:r>
            <a:r>
              <a:rPr lang="en" i="1"/>
              <a:t>combination</a:t>
            </a:r>
            <a:r>
              <a:rPr lang="en"/>
              <a:t> of conceptually distinct decision rules.</a:t>
            </a:r>
            <a:endParaRPr/>
          </a:p>
          <a:p>
            <a:pPr marL="0" lvl="0" indent="0" algn="l" rtl="0">
              <a:spcBef>
                <a:spcPts val="1600"/>
              </a:spcBef>
              <a:spcAft>
                <a:spcPts val="0"/>
              </a:spcAft>
              <a:buNone/>
            </a:pPr>
            <a:r>
              <a:rPr lang="en"/>
              <a:t>Interpretability tools (accuracy differences + saliency maps) helped reveal this.</a:t>
            </a:r>
            <a:endParaRPr/>
          </a:p>
          <a:p>
            <a:pPr marL="0" lvl="0" indent="0" algn="l" rtl="0">
              <a:spcBef>
                <a:spcPts val="1600"/>
              </a:spcBef>
              <a:spcAft>
                <a:spcPts val="1600"/>
              </a:spcAft>
              <a:buNone/>
            </a:pPr>
            <a:r>
              <a:rPr lang="en"/>
              <a:t>Larger ML lesson: dataset splits aren’t always commutative; test can generalize to train even if train doesn’t generalize to test</a:t>
            </a:r>
            <a:endParaRPr/>
          </a:p>
        </p:txBody>
      </p:sp>
      <p:pic>
        <p:nvPicPr>
          <p:cNvPr id="93" name="Google Shape;93;p17"/>
          <p:cNvPicPr preferRelativeResize="0"/>
          <p:nvPr/>
        </p:nvPicPr>
        <p:blipFill rotWithShape="1">
          <a:blip r:embed="rId3">
            <a:alphaModFix/>
          </a:blip>
          <a:srcRect r="59664"/>
          <a:stretch/>
        </p:blipFill>
        <p:spPr>
          <a:xfrm>
            <a:off x="6486124" y="3763200"/>
            <a:ext cx="2400551" cy="1255475"/>
          </a:xfrm>
          <a:prstGeom prst="rect">
            <a:avLst/>
          </a:prstGeom>
          <a:noFill/>
          <a:ln w="9525" cap="flat" cmpd="sng">
            <a:solidFill>
              <a:schemeClr val="dk2"/>
            </a:solidFill>
            <a:prstDash val="solid"/>
            <a:round/>
            <a:headEnd type="none" w="sm" len="sm"/>
            <a:tailEnd type="none" w="sm" len="sm"/>
          </a:ln>
        </p:spPr>
      </p:pic>
      <p:pic>
        <p:nvPicPr>
          <p:cNvPr id="94" name="Google Shape;94;p17"/>
          <p:cNvPicPr preferRelativeResize="0"/>
          <p:nvPr/>
        </p:nvPicPr>
        <p:blipFill rotWithShape="1">
          <a:blip r:embed="rId4">
            <a:alphaModFix/>
          </a:blip>
          <a:srcRect r="59664"/>
          <a:stretch/>
        </p:blipFill>
        <p:spPr>
          <a:xfrm>
            <a:off x="6486125" y="2071475"/>
            <a:ext cx="2400551" cy="1255475"/>
          </a:xfrm>
          <a:prstGeom prst="rect">
            <a:avLst/>
          </a:prstGeom>
          <a:noFill/>
          <a:ln w="9525" cap="flat" cmpd="sng">
            <a:solidFill>
              <a:schemeClr val="dk2"/>
            </a:solidFill>
            <a:prstDash val="solid"/>
            <a:round/>
            <a:headEnd type="none" w="sm" len="sm"/>
            <a:tailEnd type="none" w="sm" len="sm"/>
          </a:ln>
        </p:spPr>
      </p:pic>
      <p:sp>
        <p:nvSpPr>
          <p:cNvPr id="95" name="Google Shape;95;p17"/>
          <p:cNvSpPr txBox="1"/>
          <p:nvPr/>
        </p:nvSpPr>
        <p:spPr>
          <a:xfrm>
            <a:off x="5205250" y="2198650"/>
            <a:ext cx="1384800" cy="9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boto"/>
                <a:ea typeface="Roboto"/>
                <a:cs typeface="Roboto"/>
                <a:sym typeface="Roboto"/>
              </a:rPr>
              <a:t>Normal train/test:</a:t>
            </a:r>
            <a:r>
              <a:rPr lang="en">
                <a:latin typeface="Roboto"/>
                <a:ea typeface="Roboto"/>
                <a:cs typeface="Roboto"/>
                <a:sym typeface="Roboto"/>
              </a:rPr>
              <a:t> </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97% vs 75%</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accuracy</a:t>
            </a:r>
            <a:endParaRPr>
              <a:latin typeface="Roboto"/>
              <a:ea typeface="Roboto"/>
              <a:cs typeface="Roboto"/>
              <a:sym typeface="Roboto"/>
            </a:endParaRPr>
          </a:p>
        </p:txBody>
      </p:sp>
      <p:sp>
        <p:nvSpPr>
          <p:cNvPr id="96" name="Google Shape;96;p17"/>
          <p:cNvSpPr txBox="1"/>
          <p:nvPr/>
        </p:nvSpPr>
        <p:spPr>
          <a:xfrm>
            <a:off x="5362800" y="3944875"/>
            <a:ext cx="11511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boto"/>
                <a:ea typeface="Roboto"/>
                <a:cs typeface="Roboto"/>
                <a:sym typeface="Roboto"/>
              </a:rPr>
              <a:t>Reversed test/train:</a:t>
            </a:r>
            <a:endParaRPr b="1">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94% vs 94%</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accuracy</a:t>
            </a:r>
            <a:endParaRPr>
              <a:latin typeface="Roboto"/>
              <a:ea typeface="Roboto"/>
              <a:cs typeface="Roboto"/>
              <a:sym typeface="Roboto"/>
            </a:endParaRPr>
          </a:p>
        </p:txBody>
      </p:sp>
      <p:sp>
        <p:nvSpPr>
          <p:cNvPr id="97" name="Google Shape;97;p17"/>
          <p:cNvSpPr txBox="1"/>
          <p:nvPr/>
        </p:nvSpPr>
        <p:spPr>
          <a:xfrm>
            <a:off x="6666250" y="3351250"/>
            <a:ext cx="23175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images + saliency maps</a:t>
            </a:r>
            <a:endParaRPr>
              <a:latin typeface="Roboto"/>
              <a:ea typeface="Roboto"/>
              <a:cs typeface="Roboto"/>
              <a:sym typeface="Roboto"/>
            </a:endParaRPr>
          </a:p>
        </p:txBody>
      </p:sp>
      <p:sp>
        <p:nvSpPr>
          <p:cNvPr id="98" name="Google Shape;98;p17"/>
          <p:cNvSpPr/>
          <p:nvPr/>
        </p:nvSpPr>
        <p:spPr>
          <a:xfrm>
            <a:off x="6576225" y="3543300"/>
            <a:ext cx="128575" cy="147650"/>
          </a:xfrm>
          <a:custGeom>
            <a:avLst/>
            <a:gdLst/>
            <a:ahLst/>
            <a:cxnLst/>
            <a:rect l="l" t="t" r="r" b="b"/>
            <a:pathLst>
              <a:path w="5143" h="5906" extrusionOk="0">
                <a:moveTo>
                  <a:pt x="5143" y="0"/>
                </a:moveTo>
                <a:cubicBezTo>
                  <a:pt x="2533" y="0"/>
                  <a:pt x="632" y="3373"/>
                  <a:pt x="0" y="5906"/>
                </a:cubicBezTo>
              </a:path>
            </a:pathLst>
          </a:custGeom>
          <a:noFill/>
          <a:ln w="9525" cap="flat" cmpd="sng">
            <a:solidFill>
              <a:schemeClr val="dk2"/>
            </a:solidFill>
            <a:prstDash val="solid"/>
            <a:round/>
            <a:headEnd type="none" w="med" len="med"/>
            <a:tailEnd type="triangle" w="med" len="med"/>
          </a:ln>
        </p:spPr>
      </p:sp>
      <p:sp>
        <p:nvSpPr>
          <p:cNvPr id="99" name="Google Shape;99;p17"/>
          <p:cNvSpPr/>
          <p:nvPr/>
        </p:nvSpPr>
        <p:spPr>
          <a:xfrm>
            <a:off x="8709825" y="3448050"/>
            <a:ext cx="147625" cy="128600"/>
          </a:xfrm>
          <a:custGeom>
            <a:avLst/>
            <a:gdLst/>
            <a:ahLst/>
            <a:cxnLst/>
            <a:rect l="l" t="t" r="r" b="b"/>
            <a:pathLst>
              <a:path w="5905" h="5144" extrusionOk="0">
                <a:moveTo>
                  <a:pt x="0" y="5144"/>
                </a:moveTo>
                <a:cubicBezTo>
                  <a:pt x="2334" y="3976"/>
                  <a:pt x="5905" y="2610"/>
                  <a:pt x="5905" y="0"/>
                </a:cubicBezTo>
              </a:path>
            </a:pathLst>
          </a:custGeom>
          <a:noFill/>
          <a:ln w="9525" cap="flat" cmpd="sng">
            <a:solidFill>
              <a:schemeClr val="dk2"/>
            </a:solidFill>
            <a:prstDash val="solid"/>
            <a:round/>
            <a:headEnd type="none" w="med" len="med"/>
            <a:tailEnd type="triangl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5844600" y="609900"/>
            <a:ext cx="3299400" cy="1585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lab debrief - Exercise 2</a:t>
            </a:r>
            <a:endParaRPr/>
          </a:p>
        </p:txBody>
      </p:sp>
      <p:sp>
        <p:nvSpPr>
          <p:cNvPr id="106" name="Google Shape;106;p18"/>
          <p:cNvSpPr txBox="1">
            <a:spLocks noGrp="1"/>
          </p:cNvSpPr>
          <p:nvPr>
            <p:ph type="body" idx="1"/>
          </p:nvPr>
        </p:nvSpPr>
        <p:spPr>
          <a:xfrm>
            <a:off x="243300" y="1995275"/>
            <a:ext cx="4100100" cy="29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Regularization reduced accuracy gaps and smoothed saliency maps.</a:t>
            </a:r>
            <a:endParaRPr/>
          </a:p>
          <a:p>
            <a:pPr marL="0" lvl="0" indent="0" algn="l" rtl="0">
              <a:spcBef>
                <a:spcPts val="1600"/>
              </a:spcBef>
              <a:spcAft>
                <a:spcPts val="1600"/>
              </a:spcAft>
              <a:buNone/>
            </a:pPr>
            <a:r>
              <a:rPr lang="en"/>
              <a:t>Larger ML lesson: Changing the training procedure (e.g. the strength and type of regularization) can affect which implicit decision rules models learn, and perhaps also their “interpretability.”</a:t>
            </a:r>
            <a:endParaRPr/>
          </a:p>
        </p:txBody>
      </p:sp>
      <p:pic>
        <p:nvPicPr>
          <p:cNvPr id="107" name="Google Shape;107;p18"/>
          <p:cNvPicPr preferRelativeResize="0"/>
          <p:nvPr/>
        </p:nvPicPr>
        <p:blipFill>
          <a:blip r:embed="rId3">
            <a:alphaModFix/>
          </a:blip>
          <a:stretch>
            <a:fillRect/>
          </a:stretch>
        </p:blipFill>
        <p:spPr>
          <a:xfrm>
            <a:off x="5974198" y="652075"/>
            <a:ext cx="3169675" cy="1411425"/>
          </a:xfrm>
          <a:prstGeom prst="rect">
            <a:avLst/>
          </a:prstGeom>
          <a:noFill/>
          <a:ln>
            <a:noFill/>
          </a:ln>
        </p:spPr>
      </p:pic>
      <p:pic>
        <p:nvPicPr>
          <p:cNvPr id="108" name="Google Shape;108;p18"/>
          <p:cNvPicPr preferRelativeResize="0"/>
          <p:nvPr/>
        </p:nvPicPr>
        <p:blipFill>
          <a:blip r:embed="rId4">
            <a:alphaModFix/>
          </a:blip>
          <a:stretch>
            <a:fillRect/>
          </a:stretch>
        </p:blipFill>
        <p:spPr>
          <a:xfrm>
            <a:off x="4495797" y="2348175"/>
            <a:ext cx="4610600" cy="27086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Structure and Interpretation</a:t>
            </a:r>
            <a:br>
              <a:rPr lang="en"/>
            </a:br>
            <a:r>
              <a:rPr lang="en"/>
              <a:t>of Deep Networks</a:t>
            </a:r>
            <a:endParaRPr/>
          </a:p>
        </p:txBody>
      </p:sp>
      <p:sp>
        <p:nvSpPr>
          <p:cNvPr id="114" name="Google Shape;114;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0" lvl="0" indent="0" algn="ctr" rtl="0">
              <a:spcBef>
                <a:spcPts val="1600"/>
              </a:spcBef>
              <a:spcAft>
                <a:spcPts val="0"/>
              </a:spcAft>
              <a:buNone/>
            </a:pPr>
            <a:r>
              <a:rPr lang="en" sz="2400"/>
              <a:t>Why is model interpretation important?</a:t>
            </a:r>
            <a:endParaRPr sz="2400"/>
          </a:p>
          <a:p>
            <a:pPr marL="0" lvl="0" indent="0" algn="ctr" rtl="0">
              <a:spcBef>
                <a:spcPts val="1600"/>
              </a:spcBef>
              <a:spcAft>
                <a:spcPts val="0"/>
              </a:spcAft>
              <a:buNone/>
            </a:pPr>
            <a:r>
              <a:rPr lang="en" sz="2400"/>
              <a:t>Why are deep networks are hard to understand?</a:t>
            </a:r>
            <a:endParaRPr sz="2400"/>
          </a:p>
          <a:p>
            <a:pPr marL="0" lvl="0" indent="0" algn="ctr" rtl="0">
              <a:spcBef>
                <a:spcPts val="1600"/>
              </a:spcBef>
              <a:spcAft>
                <a:spcPts val="1600"/>
              </a:spcAft>
              <a:buNone/>
            </a:pPr>
            <a:r>
              <a:rPr lang="en" sz="2400"/>
              <a:t>What approaches are there?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ask how?</a:t>
            </a:r>
            <a:br>
              <a:rPr lang="en"/>
            </a:br>
            <a:r>
              <a:rPr lang="en"/>
              <a:t>Deep Nets are Everywhere</a:t>
            </a:r>
            <a:endParaRPr/>
          </a:p>
        </p:txBody>
      </p:sp>
      <p:pic>
        <p:nvPicPr>
          <p:cNvPr id="120" name="Google Shape;120;p20"/>
          <p:cNvPicPr preferRelativeResize="0"/>
          <p:nvPr/>
        </p:nvPicPr>
        <p:blipFill rotWithShape="1">
          <a:blip r:embed="rId3">
            <a:alphaModFix/>
          </a:blip>
          <a:srcRect t="19152"/>
          <a:stretch/>
        </p:blipFill>
        <p:spPr>
          <a:xfrm>
            <a:off x="3694775" y="2526750"/>
            <a:ext cx="1946560" cy="2203175"/>
          </a:xfrm>
          <a:prstGeom prst="rect">
            <a:avLst/>
          </a:prstGeom>
          <a:noFill/>
          <a:ln>
            <a:noFill/>
          </a:ln>
        </p:spPr>
      </p:pic>
      <p:pic>
        <p:nvPicPr>
          <p:cNvPr id="121" name="Google Shape;121;p20"/>
          <p:cNvPicPr preferRelativeResize="0"/>
          <p:nvPr/>
        </p:nvPicPr>
        <p:blipFill rotWithShape="1">
          <a:blip r:embed="rId4">
            <a:alphaModFix/>
          </a:blip>
          <a:srcRect t="18553"/>
          <a:stretch/>
        </p:blipFill>
        <p:spPr>
          <a:xfrm>
            <a:off x="5830800" y="2672225"/>
            <a:ext cx="3076575" cy="2203175"/>
          </a:xfrm>
          <a:prstGeom prst="rect">
            <a:avLst/>
          </a:prstGeom>
          <a:noFill/>
          <a:ln>
            <a:noFill/>
          </a:ln>
        </p:spPr>
      </p:pic>
      <p:pic>
        <p:nvPicPr>
          <p:cNvPr id="122" name="Google Shape;122;p20"/>
          <p:cNvPicPr preferRelativeResize="0"/>
          <p:nvPr/>
        </p:nvPicPr>
        <p:blipFill>
          <a:blip r:embed="rId5">
            <a:alphaModFix/>
          </a:blip>
          <a:stretch>
            <a:fillRect/>
          </a:stretch>
        </p:blipFill>
        <p:spPr>
          <a:xfrm>
            <a:off x="477350" y="2635575"/>
            <a:ext cx="2838450" cy="2276475"/>
          </a:xfrm>
          <a:prstGeom prst="rect">
            <a:avLst/>
          </a:prstGeom>
          <a:noFill/>
          <a:ln>
            <a:noFill/>
          </a:ln>
        </p:spPr>
      </p:pic>
      <p:sp>
        <p:nvSpPr>
          <p:cNvPr id="123" name="Google Shape;123;p20"/>
          <p:cNvSpPr txBox="1"/>
          <p:nvPr/>
        </p:nvSpPr>
        <p:spPr>
          <a:xfrm>
            <a:off x="3749450" y="1910200"/>
            <a:ext cx="1765800" cy="45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2"/>
                </a:solidFill>
              </a:rPr>
              <a:t>Playing Go</a:t>
            </a:r>
            <a:endParaRPr sz="2200">
              <a:solidFill>
                <a:schemeClr val="dk2"/>
              </a:solidFill>
            </a:endParaRPr>
          </a:p>
        </p:txBody>
      </p:sp>
      <p:sp>
        <p:nvSpPr>
          <p:cNvPr id="124" name="Google Shape;124;p20"/>
          <p:cNvSpPr txBox="1"/>
          <p:nvPr/>
        </p:nvSpPr>
        <p:spPr>
          <a:xfrm>
            <a:off x="5671150" y="1910200"/>
            <a:ext cx="3472800" cy="45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2"/>
                </a:solidFill>
              </a:rPr>
              <a:t>Making Medical Decisions</a:t>
            </a:r>
            <a:endParaRPr sz="2200">
              <a:solidFill>
                <a:schemeClr val="dk2"/>
              </a:solidFill>
            </a:endParaRPr>
          </a:p>
        </p:txBody>
      </p:sp>
      <p:sp>
        <p:nvSpPr>
          <p:cNvPr id="125" name="Google Shape;125;p20"/>
          <p:cNvSpPr txBox="1"/>
          <p:nvPr/>
        </p:nvSpPr>
        <p:spPr>
          <a:xfrm>
            <a:off x="477350" y="1910200"/>
            <a:ext cx="2662500" cy="45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2"/>
                </a:solidFill>
              </a:rPr>
              <a:t>Self-Driving Cars</a:t>
            </a:r>
            <a:endParaRPr sz="2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a Deep Network ends up being opaque</a:t>
            </a:r>
            <a:endParaRPr/>
          </a:p>
        </p:txBody>
      </p:sp>
      <p:pic>
        <p:nvPicPr>
          <p:cNvPr id="131" name="Google Shape;131;p21"/>
          <p:cNvPicPr preferRelativeResize="0"/>
          <p:nvPr/>
        </p:nvPicPr>
        <p:blipFill>
          <a:blip r:embed="rId3">
            <a:alphaModFix/>
          </a:blip>
          <a:stretch>
            <a:fillRect/>
          </a:stretch>
        </p:blipFill>
        <p:spPr>
          <a:xfrm rot="-5400000">
            <a:off x="3859075" y="1948949"/>
            <a:ext cx="1277650" cy="1954475"/>
          </a:xfrm>
          <a:prstGeom prst="rect">
            <a:avLst/>
          </a:prstGeom>
          <a:noFill/>
          <a:ln>
            <a:noFill/>
          </a:ln>
        </p:spPr>
      </p:pic>
      <p:sp>
        <p:nvSpPr>
          <p:cNvPr id="132" name="Google Shape;132;p21"/>
          <p:cNvSpPr txBox="1"/>
          <p:nvPr/>
        </p:nvSpPr>
        <p:spPr>
          <a:xfrm>
            <a:off x="5613825" y="2715275"/>
            <a:ext cx="8058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Output</a:t>
            </a:r>
            <a:endParaRPr/>
          </a:p>
        </p:txBody>
      </p:sp>
      <p:sp>
        <p:nvSpPr>
          <p:cNvPr id="133" name="Google Shape;133;p21"/>
          <p:cNvSpPr txBox="1"/>
          <p:nvPr/>
        </p:nvSpPr>
        <p:spPr>
          <a:xfrm>
            <a:off x="2817175" y="2715275"/>
            <a:ext cx="7035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Input</a:t>
            </a:r>
            <a:endParaRPr/>
          </a:p>
        </p:txBody>
      </p:sp>
      <p:sp>
        <p:nvSpPr>
          <p:cNvPr id="134" name="Google Shape;134;p21"/>
          <p:cNvSpPr txBox="1"/>
          <p:nvPr/>
        </p:nvSpPr>
        <p:spPr>
          <a:xfrm>
            <a:off x="2209800" y="1810000"/>
            <a:ext cx="4676400" cy="42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We train a net to relate input to desired output</a:t>
            </a:r>
            <a:endParaRPr/>
          </a:p>
        </p:txBody>
      </p:sp>
      <p:sp>
        <p:nvSpPr>
          <p:cNvPr id="135" name="Google Shape;135;p21"/>
          <p:cNvSpPr txBox="1"/>
          <p:nvPr/>
        </p:nvSpPr>
        <p:spPr>
          <a:xfrm>
            <a:off x="2922750" y="3835050"/>
            <a:ext cx="3496800" cy="42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36" name="Google Shape;136;p21"/>
          <p:cNvSpPr txBox="1"/>
          <p:nvPr/>
        </p:nvSpPr>
        <p:spPr>
          <a:xfrm>
            <a:off x="1406550" y="3835050"/>
            <a:ext cx="6401400" cy="119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Whenever correct: “whatever you did in the middle, do more.”</a:t>
            </a:r>
            <a:endParaRPr/>
          </a:p>
          <a:p>
            <a:pPr marL="0" lvl="0" indent="0" algn="ctr" rtl="0">
              <a:spcBef>
                <a:spcPts val="0"/>
              </a:spcBef>
              <a:spcAft>
                <a:spcPts val="0"/>
              </a:spcAft>
              <a:buNone/>
            </a:pPr>
            <a:r>
              <a:rPr lang="en"/>
              <a:t>Whenever wrong: “whatever you did in the middle, do less.”</a:t>
            </a:r>
            <a:endParaRPr/>
          </a:p>
          <a:p>
            <a:pPr marL="0" lvl="0" indent="0" algn="ctr" rtl="0">
              <a:spcBef>
                <a:spcPts val="0"/>
              </a:spcBef>
              <a:spcAft>
                <a:spcPts val="0"/>
              </a:spcAft>
              <a:buNone/>
            </a:pPr>
            <a:endParaRPr/>
          </a:p>
          <a:p>
            <a:pPr marL="0" lvl="0" indent="0" algn="ctr" rtl="0">
              <a:spcBef>
                <a:spcPts val="0"/>
              </a:spcBef>
              <a:spcAft>
                <a:spcPts val="0"/>
              </a:spcAft>
              <a:buNone/>
            </a:pPr>
            <a:r>
              <a:rPr lang="en"/>
              <a:t>Eventually, it works very well!</a:t>
            </a:r>
            <a:br>
              <a:rPr lang="en"/>
            </a:br>
            <a:r>
              <a:rPr lang="en"/>
              <a:t>But we do not know what the hidden layers learned.</a:t>
            </a:r>
            <a:endParaRPr/>
          </a:p>
        </p:txBody>
      </p:sp>
      <p:sp>
        <p:nvSpPr>
          <p:cNvPr id="137" name="Google Shape;137;p21"/>
          <p:cNvSpPr txBox="1"/>
          <p:nvPr/>
        </p:nvSpPr>
        <p:spPr>
          <a:xfrm>
            <a:off x="201463" y="3949942"/>
            <a:ext cx="16806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Training algorithm:</a:t>
            </a:r>
            <a:endParaRPr sz="3000"/>
          </a:p>
        </p:txBody>
      </p:sp>
      <p:sp>
        <p:nvSpPr>
          <p:cNvPr id="138" name="Google Shape;138;p21"/>
          <p:cNvSpPr txBox="1"/>
          <p:nvPr/>
        </p:nvSpPr>
        <p:spPr>
          <a:xfrm>
            <a:off x="1753625" y="3793600"/>
            <a:ext cx="354900" cy="7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Thin"/>
                <a:ea typeface="Roboto Thin"/>
                <a:cs typeface="Roboto Thin"/>
                <a:sym typeface="Roboto Thin"/>
              </a:rPr>
              <a:t>{</a:t>
            </a:r>
            <a:endParaRPr sz="3000">
              <a:latin typeface="Roboto Thin"/>
              <a:ea typeface="Roboto Thin"/>
              <a:cs typeface="Roboto Thin"/>
              <a:sym typeface="Roboto Thin"/>
            </a:endParaRPr>
          </a:p>
          <a:p>
            <a:pPr marL="0" lvl="0" indent="0" algn="l" rtl="0">
              <a:spcBef>
                <a:spcPts val="0"/>
              </a:spcBef>
              <a:spcAft>
                <a:spcPts val="0"/>
              </a:spcAft>
              <a:buNone/>
            </a:pPr>
            <a:endParaRPr/>
          </a:p>
        </p:txBody>
      </p:sp>
      <p:sp>
        <p:nvSpPr>
          <p:cNvPr id="139" name="Google Shape;139;p21"/>
          <p:cNvSpPr txBox="1"/>
          <p:nvPr/>
        </p:nvSpPr>
        <p:spPr>
          <a:xfrm>
            <a:off x="3271350" y="3453550"/>
            <a:ext cx="2453100" cy="23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middle “hidden” layers</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4564</Words>
  <Application>Microsoft Macintosh PowerPoint</Application>
  <PresentationFormat>On-screen Show (16:9)</PresentationFormat>
  <Paragraphs>354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Roboto</vt:lpstr>
      <vt:lpstr>Roboto Thin</vt:lpstr>
      <vt:lpstr>Material</vt:lpstr>
      <vt:lpstr>Structure and Interpretation of Deep Networks</vt:lpstr>
      <vt:lpstr>Welcome</vt:lpstr>
      <vt:lpstr>First lab: Why ask How?</vt:lpstr>
      <vt:lpstr>First lab debrief</vt:lpstr>
      <vt:lpstr>First lab debrief - Exercise 1</vt:lpstr>
      <vt:lpstr>First lab debrief - Exercise 2</vt:lpstr>
      <vt:lpstr>Structure and Interpretation of Deep Networks</vt:lpstr>
      <vt:lpstr>Why ask how? Deep Nets are Everywhere</vt:lpstr>
      <vt:lpstr>Why a Deep Network ends up being opaque</vt:lpstr>
      <vt:lpstr>The Deeper they go, the Deeper the Mystery</vt:lpstr>
      <vt:lpstr>Debate: is empirical evidence enough?</vt:lpstr>
      <vt:lpstr>How Deep Networks are Tested</vt:lpstr>
      <vt:lpstr>How Deep Networks are Tested</vt:lpstr>
      <vt:lpstr>How Deep Networks are Tested</vt:lpstr>
      <vt:lpstr>How Deep Networks are Tested</vt:lpstr>
      <vt:lpstr>How Deep Networks are Tested</vt:lpstr>
      <vt:lpstr>Why “How” matters: training data bias</vt:lpstr>
      <vt:lpstr>Model bias is a very practical problem</vt:lpstr>
      <vt:lpstr>Why “How” matters: Bias and Fairness</vt:lpstr>
      <vt:lpstr>Why care how? (Doshi-Velez, Kim)</vt:lpstr>
      <vt:lpstr>Four ways to explain a deep net</vt:lpstr>
      <vt:lpstr>Method #1: Textual Explanations</vt:lpstr>
      <vt:lpstr>Method #2: Sensitivity Analysis</vt:lpstr>
      <vt:lpstr>Challenges for Sensitivity Analysis</vt:lpstr>
      <vt:lpstr>Adversarial Examples and Interpretability</vt:lpstr>
      <vt:lpstr>Method #3: Representation Analysis</vt:lpstr>
      <vt:lpstr>Method #2: Representation Analysis</vt:lpstr>
      <vt:lpstr>Method #2: Representation Analysis</vt:lpstr>
      <vt:lpstr>Challenges for Representation Analysis</vt:lpstr>
      <vt:lpstr>Method #4: Interactive explanation</vt:lpstr>
      <vt:lpstr>Recap of methods</vt:lpstr>
      <vt:lpstr>Learning Objectives and Topics</vt:lpstr>
      <vt:lpstr>Structure of the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Interpretation of Deep Networks</dc:title>
  <cp:lastModifiedBy>David Bau</cp:lastModifiedBy>
  <cp:revision>1</cp:revision>
  <dcterms:modified xsi:type="dcterms:W3CDTF">2020-01-17T18:27:35Z</dcterms:modified>
</cp:coreProperties>
</file>